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7" r:id="rId4"/>
    <p:sldId id="283" r:id="rId5"/>
    <p:sldId id="263" r:id="rId6"/>
    <p:sldId id="260" r:id="rId7"/>
    <p:sldId id="264" r:id="rId8"/>
    <p:sldId id="259" r:id="rId9"/>
    <p:sldId id="284" r:id="rId10"/>
    <p:sldId id="285" r:id="rId11"/>
    <p:sldId id="286" r:id="rId12"/>
    <p:sldId id="287" r:id="rId13"/>
    <p:sldId id="288" r:id="rId14"/>
    <p:sldId id="289" r:id="rId15"/>
    <p:sldId id="295" r:id="rId16"/>
    <p:sldId id="290" r:id="rId17"/>
    <p:sldId id="292" r:id="rId18"/>
    <p:sldId id="291" r:id="rId19"/>
    <p:sldId id="293" r:id="rId20"/>
    <p:sldId id="296" r:id="rId21"/>
    <p:sldId id="282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217963603@qq.com" initials="2" lastIdx="3" clrIdx="0">
    <p:extLst>
      <p:ext uri="{19B8F6BF-5375-455C-9EA6-DF929625EA0E}">
        <p15:presenceInfo xmlns:p15="http://schemas.microsoft.com/office/powerpoint/2012/main" userId="d1779c883ed827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E4E4"/>
    <a:srgbClr val="1C1317"/>
    <a:srgbClr val="FD0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73559" autoAdjust="0"/>
  </p:normalViewPr>
  <p:slideViewPr>
    <p:cSldViewPr snapToGrid="0" showGuides="1">
      <p:cViewPr>
        <p:scale>
          <a:sx n="66" d="100"/>
          <a:sy n="66" d="100"/>
        </p:scale>
        <p:origin x="1315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504B0C-78EC-4E09-A62E-C707A38D07A2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D50B54FD-8251-4EB1-928F-0248F1ABD839}">
      <dgm:prSet phldrT="[文本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网站设计人性化，界面简洁友好。</a:t>
          </a:r>
          <a:endParaRPr lang="zh-CN" alt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6508DB0-AA34-47B4-831D-2444702D9035}" type="parTrans" cxnId="{53102722-2436-4143-A246-C1494B119AAD}">
      <dgm:prSet/>
      <dgm:spPr/>
      <dgm:t>
        <a:bodyPr/>
        <a:lstStyle/>
        <a:p>
          <a:endParaRPr lang="zh-CN" altLang="en-US"/>
        </a:p>
      </dgm:t>
    </dgm:pt>
    <dgm:pt modelId="{425F2635-DDBF-459F-9429-9B4AB49CEA46}" type="sibTrans" cxnId="{53102722-2436-4143-A246-C1494B119AAD}">
      <dgm:prSet/>
      <dgm:spPr/>
      <dgm:t>
        <a:bodyPr/>
        <a:lstStyle/>
        <a:p>
          <a:endParaRPr lang="zh-CN" altLang="en-US"/>
        </a:p>
      </dgm:t>
    </dgm:pt>
    <dgm:pt modelId="{BFD17E70-156F-4FB5-893D-49072AAB2248}">
      <dgm:prSet phldrT="[文本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实现所有需求，完美完成项目</a:t>
          </a:r>
          <a:endParaRPr lang="zh-CN" alt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68CC92-6639-4764-9097-053ED75DE14C}" type="sibTrans" cxnId="{A70E2E9E-0CCC-408E-AD62-13FB0FD7BA38}">
      <dgm:prSet/>
      <dgm:spPr/>
      <dgm:t>
        <a:bodyPr/>
        <a:lstStyle/>
        <a:p>
          <a:endParaRPr lang="zh-CN" altLang="en-US"/>
        </a:p>
      </dgm:t>
    </dgm:pt>
    <dgm:pt modelId="{26F231D9-91E6-441B-BE48-6208CFFB011A}" type="parTrans" cxnId="{A70E2E9E-0CCC-408E-AD62-13FB0FD7BA38}">
      <dgm:prSet/>
      <dgm:spPr/>
      <dgm:t>
        <a:bodyPr/>
        <a:lstStyle/>
        <a:p>
          <a:endParaRPr lang="zh-CN" altLang="en-US"/>
        </a:p>
      </dgm:t>
    </dgm:pt>
    <dgm:pt modelId="{282831AB-B12D-493C-B3B5-49BDFF607B80}">
      <dgm:prSet phldrT="[文本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网站操作便捷简单用户体验感爆棚。</a:t>
          </a:r>
          <a:endParaRPr lang="zh-CN" alt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55488B-2E1D-46AA-8F62-E6AE0E3A52B9}" type="sibTrans" cxnId="{020CCA51-5231-41A2-9A9E-EBBBE9772D93}">
      <dgm:prSet/>
      <dgm:spPr/>
      <dgm:t>
        <a:bodyPr/>
        <a:lstStyle/>
        <a:p>
          <a:endParaRPr lang="zh-CN" altLang="en-US"/>
        </a:p>
      </dgm:t>
    </dgm:pt>
    <dgm:pt modelId="{925CFF6C-A0F9-4891-855C-85BAD5718318}" type="parTrans" cxnId="{020CCA51-5231-41A2-9A9E-EBBBE9772D93}">
      <dgm:prSet/>
      <dgm:spPr/>
      <dgm:t>
        <a:bodyPr/>
        <a:lstStyle/>
        <a:p>
          <a:endParaRPr lang="zh-CN" altLang="en-US"/>
        </a:p>
      </dgm:t>
    </dgm:pt>
    <dgm:pt modelId="{AD06CC08-1CB7-4163-BBCE-968E4DBBC513}" type="pres">
      <dgm:prSet presAssocID="{DC504B0C-78EC-4E09-A62E-C707A38D07A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88DEF9-BB20-437F-94CF-31C0DAA5C2A5}" type="pres">
      <dgm:prSet presAssocID="{D50B54FD-8251-4EB1-928F-0248F1ABD839}" presName="root" presStyleCnt="0"/>
      <dgm:spPr/>
    </dgm:pt>
    <dgm:pt modelId="{479082AC-3A68-4E84-B2F5-9417DC1EE6BE}" type="pres">
      <dgm:prSet presAssocID="{D50B54FD-8251-4EB1-928F-0248F1ABD839}" presName="rootComposite" presStyleCnt="0"/>
      <dgm:spPr/>
    </dgm:pt>
    <dgm:pt modelId="{9C8F5128-BAC4-44F5-A051-4251458BC69A}" type="pres">
      <dgm:prSet presAssocID="{D50B54FD-8251-4EB1-928F-0248F1ABD839}" presName="rootText" presStyleLbl="node1" presStyleIdx="0" presStyleCnt="3" custLinFactNeighborY="33292"/>
      <dgm:spPr/>
    </dgm:pt>
    <dgm:pt modelId="{06D13C18-9872-48A8-8FED-9AB255AF3B3F}" type="pres">
      <dgm:prSet presAssocID="{D50B54FD-8251-4EB1-928F-0248F1ABD839}" presName="rootConnector" presStyleLbl="node1" presStyleIdx="0" presStyleCnt="3"/>
      <dgm:spPr/>
    </dgm:pt>
    <dgm:pt modelId="{7318E74F-D623-445F-A4DA-6E79AE41AD41}" type="pres">
      <dgm:prSet presAssocID="{D50B54FD-8251-4EB1-928F-0248F1ABD839}" presName="childShape" presStyleCnt="0"/>
      <dgm:spPr/>
    </dgm:pt>
    <dgm:pt modelId="{CA9282B3-ED3D-430C-BEA7-2FBF93BD6038}" type="pres">
      <dgm:prSet presAssocID="{282831AB-B12D-493C-B3B5-49BDFF607B80}" presName="root" presStyleCnt="0"/>
      <dgm:spPr/>
    </dgm:pt>
    <dgm:pt modelId="{8F400471-DE9A-4D4C-921E-D567BFC6747F}" type="pres">
      <dgm:prSet presAssocID="{282831AB-B12D-493C-B3B5-49BDFF607B80}" presName="rootComposite" presStyleCnt="0"/>
      <dgm:spPr/>
    </dgm:pt>
    <dgm:pt modelId="{89118E20-AA1C-4948-9A2F-4D71B43024E0}" type="pres">
      <dgm:prSet presAssocID="{282831AB-B12D-493C-B3B5-49BDFF607B80}" presName="rootText" presStyleLbl="node1" presStyleIdx="1" presStyleCnt="3" custLinFactNeighborY="33292"/>
      <dgm:spPr/>
    </dgm:pt>
    <dgm:pt modelId="{46E9A84D-5113-4C80-9A75-0669316AF357}" type="pres">
      <dgm:prSet presAssocID="{282831AB-B12D-493C-B3B5-49BDFF607B80}" presName="rootConnector" presStyleLbl="node1" presStyleIdx="1" presStyleCnt="3"/>
      <dgm:spPr/>
    </dgm:pt>
    <dgm:pt modelId="{98E1D702-5489-4E9A-A86A-01F7167E4CE4}" type="pres">
      <dgm:prSet presAssocID="{282831AB-B12D-493C-B3B5-49BDFF607B80}" presName="childShape" presStyleCnt="0"/>
      <dgm:spPr/>
    </dgm:pt>
    <dgm:pt modelId="{1231C6A0-A3D3-42EA-B4F6-0CB95726C74F}" type="pres">
      <dgm:prSet presAssocID="{BFD17E70-156F-4FB5-893D-49072AAB2248}" presName="root" presStyleCnt="0"/>
      <dgm:spPr/>
    </dgm:pt>
    <dgm:pt modelId="{A30C7FB3-2F28-43D7-B4AC-22886C3231CE}" type="pres">
      <dgm:prSet presAssocID="{BFD17E70-156F-4FB5-893D-49072AAB2248}" presName="rootComposite" presStyleCnt="0"/>
      <dgm:spPr/>
    </dgm:pt>
    <dgm:pt modelId="{E7D77F1D-618E-452C-A4FA-4293FD0ECC3A}" type="pres">
      <dgm:prSet presAssocID="{BFD17E70-156F-4FB5-893D-49072AAB2248}" presName="rootText" presStyleLbl="node1" presStyleIdx="2" presStyleCnt="3" custLinFactNeighborY="33292"/>
      <dgm:spPr/>
    </dgm:pt>
    <dgm:pt modelId="{B92A9B9B-CFFC-44C6-84C7-40CA73AF24E2}" type="pres">
      <dgm:prSet presAssocID="{BFD17E70-156F-4FB5-893D-49072AAB2248}" presName="rootConnector" presStyleLbl="node1" presStyleIdx="2" presStyleCnt="3"/>
      <dgm:spPr/>
    </dgm:pt>
    <dgm:pt modelId="{2DD072CB-6EF4-4005-99A5-5F75B1E50C8D}" type="pres">
      <dgm:prSet presAssocID="{BFD17E70-156F-4FB5-893D-49072AAB2248}" presName="childShape" presStyleCnt="0"/>
      <dgm:spPr/>
    </dgm:pt>
  </dgm:ptLst>
  <dgm:cxnLst>
    <dgm:cxn modelId="{53102722-2436-4143-A246-C1494B119AAD}" srcId="{DC504B0C-78EC-4E09-A62E-C707A38D07A2}" destId="{D50B54FD-8251-4EB1-928F-0248F1ABD839}" srcOrd="0" destOrd="0" parTransId="{C6508DB0-AA34-47B4-831D-2444702D9035}" sibTransId="{425F2635-DDBF-459F-9429-9B4AB49CEA46}"/>
    <dgm:cxn modelId="{89E57729-2C6E-429C-9965-4B2CE951FC33}" type="presOf" srcId="{D50B54FD-8251-4EB1-928F-0248F1ABD839}" destId="{06D13C18-9872-48A8-8FED-9AB255AF3B3F}" srcOrd="1" destOrd="0" presId="urn:microsoft.com/office/officeart/2005/8/layout/hierarchy3"/>
    <dgm:cxn modelId="{B6B2B846-21BA-47F3-9B74-D4A2F091FD0A}" type="presOf" srcId="{D50B54FD-8251-4EB1-928F-0248F1ABD839}" destId="{9C8F5128-BAC4-44F5-A051-4251458BC69A}" srcOrd="0" destOrd="0" presId="urn:microsoft.com/office/officeart/2005/8/layout/hierarchy3"/>
    <dgm:cxn modelId="{020CCA51-5231-41A2-9A9E-EBBBE9772D93}" srcId="{DC504B0C-78EC-4E09-A62E-C707A38D07A2}" destId="{282831AB-B12D-493C-B3B5-49BDFF607B80}" srcOrd="1" destOrd="0" parTransId="{925CFF6C-A0F9-4891-855C-85BAD5718318}" sibTransId="{6055488B-2E1D-46AA-8F62-E6AE0E3A52B9}"/>
    <dgm:cxn modelId="{6A6A3575-C581-48E5-A0B5-E695F152CD69}" type="presOf" srcId="{DC504B0C-78EC-4E09-A62E-C707A38D07A2}" destId="{AD06CC08-1CB7-4163-BBCE-968E4DBBC513}" srcOrd="0" destOrd="0" presId="urn:microsoft.com/office/officeart/2005/8/layout/hierarchy3"/>
    <dgm:cxn modelId="{27BAFB86-8C7A-4BF5-B9D4-72FE2C9EDD39}" type="presOf" srcId="{BFD17E70-156F-4FB5-893D-49072AAB2248}" destId="{E7D77F1D-618E-452C-A4FA-4293FD0ECC3A}" srcOrd="0" destOrd="0" presId="urn:microsoft.com/office/officeart/2005/8/layout/hierarchy3"/>
    <dgm:cxn modelId="{A70E2E9E-0CCC-408E-AD62-13FB0FD7BA38}" srcId="{DC504B0C-78EC-4E09-A62E-C707A38D07A2}" destId="{BFD17E70-156F-4FB5-893D-49072AAB2248}" srcOrd="2" destOrd="0" parTransId="{26F231D9-91E6-441B-BE48-6208CFFB011A}" sibTransId="{1768CC92-6639-4764-9097-053ED75DE14C}"/>
    <dgm:cxn modelId="{64C943AD-58D5-42D4-BD24-B72BA47841E6}" type="presOf" srcId="{282831AB-B12D-493C-B3B5-49BDFF607B80}" destId="{46E9A84D-5113-4C80-9A75-0669316AF357}" srcOrd="1" destOrd="0" presId="urn:microsoft.com/office/officeart/2005/8/layout/hierarchy3"/>
    <dgm:cxn modelId="{F1DF57B2-6E1B-4822-A915-BF4FFAD9A3E3}" type="presOf" srcId="{282831AB-B12D-493C-B3B5-49BDFF607B80}" destId="{89118E20-AA1C-4948-9A2F-4D71B43024E0}" srcOrd="0" destOrd="0" presId="urn:microsoft.com/office/officeart/2005/8/layout/hierarchy3"/>
    <dgm:cxn modelId="{A0D93CB4-BDC2-40F5-A70B-B4451EA93EF3}" type="presOf" srcId="{BFD17E70-156F-4FB5-893D-49072AAB2248}" destId="{B92A9B9B-CFFC-44C6-84C7-40CA73AF24E2}" srcOrd="1" destOrd="0" presId="urn:microsoft.com/office/officeart/2005/8/layout/hierarchy3"/>
    <dgm:cxn modelId="{8B5A33E6-BC2D-4D40-8E93-A269F7BB74E3}" type="presParOf" srcId="{AD06CC08-1CB7-4163-BBCE-968E4DBBC513}" destId="{1288DEF9-BB20-437F-94CF-31C0DAA5C2A5}" srcOrd="0" destOrd="0" presId="urn:microsoft.com/office/officeart/2005/8/layout/hierarchy3"/>
    <dgm:cxn modelId="{D30485CE-449A-4511-BBC5-36363EF379F3}" type="presParOf" srcId="{1288DEF9-BB20-437F-94CF-31C0DAA5C2A5}" destId="{479082AC-3A68-4E84-B2F5-9417DC1EE6BE}" srcOrd="0" destOrd="0" presId="urn:microsoft.com/office/officeart/2005/8/layout/hierarchy3"/>
    <dgm:cxn modelId="{F7459A55-CDAD-46E5-B662-6E070D44C043}" type="presParOf" srcId="{479082AC-3A68-4E84-B2F5-9417DC1EE6BE}" destId="{9C8F5128-BAC4-44F5-A051-4251458BC69A}" srcOrd="0" destOrd="0" presId="urn:microsoft.com/office/officeart/2005/8/layout/hierarchy3"/>
    <dgm:cxn modelId="{2618152E-9E03-437F-8E93-7557EFB012D5}" type="presParOf" srcId="{479082AC-3A68-4E84-B2F5-9417DC1EE6BE}" destId="{06D13C18-9872-48A8-8FED-9AB255AF3B3F}" srcOrd="1" destOrd="0" presId="urn:microsoft.com/office/officeart/2005/8/layout/hierarchy3"/>
    <dgm:cxn modelId="{B0614C77-CD3D-4517-9B53-A75732974B54}" type="presParOf" srcId="{1288DEF9-BB20-437F-94CF-31C0DAA5C2A5}" destId="{7318E74F-D623-445F-A4DA-6E79AE41AD41}" srcOrd="1" destOrd="0" presId="urn:microsoft.com/office/officeart/2005/8/layout/hierarchy3"/>
    <dgm:cxn modelId="{CAF31E2A-5380-41BA-9C1A-E426482FFE0E}" type="presParOf" srcId="{AD06CC08-1CB7-4163-BBCE-968E4DBBC513}" destId="{CA9282B3-ED3D-430C-BEA7-2FBF93BD6038}" srcOrd="1" destOrd="0" presId="urn:microsoft.com/office/officeart/2005/8/layout/hierarchy3"/>
    <dgm:cxn modelId="{8A3F17C5-BB6A-4D8F-A1E9-381D0B8F3976}" type="presParOf" srcId="{CA9282B3-ED3D-430C-BEA7-2FBF93BD6038}" destId="{8F400471-DE9A-4D4C-921E-D567BFC6747F}" srcOrd="0" destOrd="0" presId="urn:microsoft.com/office/officeart/2005/8/layout/hierarchy3"/>
    <dgm:cxn modelId="{D89BA00B-FF2B-40FF-8193-6500FB931B5A}" type="presParOf" srcId="{8F400471-DE9A-4D4C-921E-D567BFC6747F}" destId="{89118E20-AA1C-4948-9A2F-4D71B43024E0}" srcOrd="0" destOrd="0" presId="urn:microsoft.com/office/officeart/2005/8/layout/hierarchy3"/>
    <dgm:cxn modelId="{B2FBC9C3-407B-4E4D-899F-749B92CDF7FF}" type="presParOf" srcId="{8F400471-DE9A-4D4C-921E-D567BFC6747F}" destId="{46E9A84D-5113-4C80-9A75-0669316AF357}" srcOrd="1" destOrd="0" presId="urn:microsoft.com/office/officeart/2005/8/layout/hierarchy3"/>
    <dgm:cxn modelId="{57BD8185-4964-4D32-B3E3-4AEFDDC7CB17}" type="presParOf" srcId="{CA9282B3-ED3D-430C-BEA7-2FBF93BD6038}" destId="{98E1D702-5489-4E9A-A86A-01F7167E4CE4}" srcOrd="1" destOrd="0" presId="urn:microsoft.com/office/officeart/2005/8/layout/hierarchy3"/>
    <dgm:cxn modelId="{BABC096B-383A-49D3-A3D5-EC88CD58A33D}" type="presParOf" srcId="{AD06CC08-1CB7-4163-BBCE-968E4DBBC513}" destId="{1231C6A0-A3D3-42EA-B4F6-0CB95726C74F}" srcOrd="2" destOrd="0" presId="urn:microsoft.com/office/officeart/2005/8/layout/hierarchy3"/>
    <dgm:cxn modelId="{A899B1B2-5631-4EEA-8A83-37B3865B5277}" type="presParOf" srcId="{1231C6A0-A3D3-42EA-B4F6-0CB95726C74F}" destId="{A30C7FB3-2F28-43D7-B4AC-22886C3231CE}" srcOrd="0" destOrd="0" presId="urn:microsoft.com/office/officeart/2005/8/layout/hierarchy3"/>
    <dgm:cxn modelId="{856B5427-4587-407F-B58E-9EEA1B42CD35}" type="presParOf" srcId="{A30C7FB3-2F28-43D7-B4AC-22886C3231CE}" destId="{E7D77F1D-618E-452C-A4FA-4293FD0ECC3A}" srcOrd="0" destOrd="0" presId="urn:microsoft.com/office/officeart/2005/8/layout/hierarchy3"/>
    <dgm:cxn modelId="{A8604363-B07D-4562-B3FC-D2E7AB18951F}" type="presParOf" srcId="{A30C7FB3-2F28-43D7-B4AC-22886C3231CE}" destId="{B92A9B9B-CFFC-44C6-84C7-40CA73AF24E2}" srcOrd="1" destOrd="0" presId="urn:microsoft.com/office/officeart/2005/8/layout/hierarchy3"/>
    <dgm:cxn modelId="{49030AE2-FF8C-4442-8309-DFA790D8DF34}" type="presParOf" srcId="{1231C6A0-A3D3-42EA-B4F6-0CB95726C74F}" destId="{2DD072CB-6EF4-4005-99A5-5F75B1E50C8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92D5BD-E629-4ABA-8CAA-4125A5100C25}" type="doc">
      <dgm:prSet loTypeId="urn:microsoft.com/office/officeart/2005/8/layout/bProcess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472F2CE9-9876-40FB-8F09-B3CBED0CC8F6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前端</a:t>
          </a:r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这是很重要的一项，这项工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需要做的很细致。</a:t>
          </a:r>
          <a:endParaRPr lang="zh-CN" altLang="en-US" dirty="0"/>
        </a:p>
      </dgm:t>
    </dgm:pt>
    <dgm:pt modelId="{97480CE9-41F6-47A9-9E39-E3260F4D596A}" type="parTrans" cxnId="{54C298EA-2689-4554-9B6E-08072AD000BC}">
      <dgm:prSet/>
      <dgm:spPr/>
      <dgm:t>
        <a:bodyPr/>
        <a:lstStyle/>
        <a:p>
          <a:endParaRPr lang="zh-CN" altLang="en-US"/>
        </a:p>
      </dgm:t>
    </dgm:pt>
    <dgm:pt modelId="{9889A501-8CC2-4D89-A108-9851DC2AFCC2}" type="sibTrans" cxnId="{54C298EA-2689-4554-9B6E-08072AD000BC}">
      <dgm:prSet/>
      <dgm:spPr/>
      <dgm:t>
        <a:bodyPr/>
        <a:lstStyle/>
        <a:p>
          <a:endParaRPr lang="zh-CN" altLang="en-US"/>
        </a:p>
      </dgm:t>
    </dgm:pt>
    <dgm:pt modelId="{8FE75877-3AF3-4C18-8B7E-2EB760DC1C0A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数据库表的建立</a:t>
          </a: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这是我们每个项目都必不可少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的东西，也是最花时间的</a:t>
          </a:r>
          <a:endParaRPr lang="zh-CN" altLang="en-US" dirty="0"/>
        </a:p>
      </dgm:t>
    </dgm:pt>
    <dgm:pt modelId="{3AF25C72-2E85-480F-BD0C-493D1096B224}" type="parTrans" cxnId="{B1157052-6AE9-4F6F-9DEF-7C91561AB3DA}">
      <dgm:prSet/>
      <dgm:spPr/>
      <dgm:t>
        <a:bodyPr/>
        <a:lstStyle/>
        <a:p>
          <a:endParaRPr lang="zh-CN" altLang="en-US"/>
        </a:p>
      </dgm:t>
    </dgm:pt>
    <dgm:pt modelId="{DD7F19C8-A533-47C6-AFF7-7E33300A06C9}" type="sibTrans" cxnId="{B1157052-6AE9-4F6F-9DEF-7C91561AB3DA}">
      <dgm:prSet/>
      <dgm:spPr/>
      <dgm:t>
        <a:bodyPr/>
        <a:lstStyle/>
        <a:p>
          <a:endParaRPr lang="zh-CN" altLang="en-US"/>
        </a:p>
      </dgm:t>
    </dgm:pt>
    <dgm:pt modelId="{0EC4631C-31DD-4D4C-82DB-C7F3A03FC94A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关联表的增删改查</a:t>
          </a:r>
          <a:endParaRPr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涉及的知识较广，容易出现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较多的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bug</a:t>
          </a:r>
          <a:endParaRPr lang="zh-CN" altLang="en-US" dirty="0"/>
        </a:p>
      </dgm:t>
    </dgm:pt>
    <dgm:pt modelId="{6344D725-C11F-4FEB-915C-F886213676C9}" type="parTrans" cxnId="{0089D4FE-C76C-41CD-9642-AF87A2892846}">
      <dgm:prSet/>
      <dgm:spPr/>
      <dgm:t>
        <a:bodyPr/>
        <a:lstStyle/>
        <a:p>
          <a:endParaRPr lang="zh-CN" altLang="en-US"/>
        </a:p>
      </dgm:t>
    </dgm:pt>
    <dgm:pt modelId="{1A1BEDCB-50BB-4970-B063-7F3BC2BCEE2F}" type="sibTrans" cxnId="{0089D4FE-C76C-41CD-9642-AF87A2892846}">
      <dgm:prSet/>
      <dgm:spPr/>
      <dgm:t>
        <a:bodyPr/>
        <a:lstStyle/>
        <a:p>
          <a:endParaRPr lang="zh-CN" altLang="en-US"/>
        </a:p>
      </dgm:t>
    </dgm:pt>
    <dgm:pt modelId="{D96E8313-6F63-45F4-9CC6-E9F427EC99F7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团队协作</a:t>
          </a: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其实团队协作我感觉十分重要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很多难点都是组员一起完成</a:t>
          </a:r>
          <a:endParaRPr lang="zh-CN" altLang="en-US" dirty="0"/>
        </a:p>
      </dgm:t>
    </dgm:pt>
    <dgm:pt modelId="{EDA50332-9D09-4ACC-B46A-2C07B3D4CE45}" type="parTrans" cxnId="{9B69ECA5-F48D-49DD-B7F1-D0BF3782B06F}">
      <dgm:prSet/>
      <dgm:spPr/>
      <dgm:t>
        <a:bodyPr/>
        <a:lstStyle/>
        <a:p>
          <a:endParaRPr lang="zh-CN" altLang="en-US"/>
        </a:p>
      </dgm:t>
    </dgm:pt>
    <dgm:pt modelId="{B5E0D096-FAC7-4B62-8645-252D9586B131}" type="sibTrans" cxnId="{9B69ECA5-F48D-49DD-B7F1-D0BF3782B06F}">
      <dgm:prSet/>
      <dgm:spPr/>
      <dgm:t>
        <a:bodyPr/>
        <a:lstStyle/>
        <a:p>
          <a:endParaRPr lang="zh-CN" altLang="en-US"/>
        </a:p>
      </dgm:t>
    </dgm:pt>
    <dgm:pt modelId="{F3A4BA6B-5ADE-4FA3-843A-2FF1624AFB43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后台的程序功能实现</a:t>
          </a: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应用的是我们这个学期学习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的框架，有很好的实践</a:t>
          </a:r>
          <a:endParaRPr lang="zh-CN" altLang="en-US" dirty="0"/>
        </a:p>
      </dgm:t>
    </dgm:pt>
    <dgm:pt modelId="{33242D0D-3A2C-46FE-97D6-684693956093}" type="parTrans" cxnId="{86BD8E1D-5814-4C63-9D25-5975B9328E66}">
      <dgm:prSet/>
      <dgm:spPr/>
      <dgm:t>
        <a:bodyPr/>
        <a:lstStyle/>
        <a:p>
          <a:endParaRPr lang="zh-CN" altLang="en-US"/>
        </a:p>
      </dgm:t>
    </dgm:pt>
    <dgm:pt modelId="{364533A7-7B65-4BDE-9205-7996B1E4C086}" type="sibTrans" cxnId="{86BD8E1D-5814-4C63-9D25-5975B9328E66}">
      <dgm:prSet/>
      <dgm:spPr/>
      <dgm:t>
        <a:bodyPr/>
        <a:lstStyle/>
        <a:p>
          <a:endParaRPr lang="zh-CN" altLang="en-US"/>
        </a:p>
      </dgm:t>
    </dgm:pt>
    <dgm:pt modelId="{C99D9CBC-7330-4E48-A3C8-1227CDF995E7}" type="pres">
      <dgm:prSet presAssocID="{D492D5BD-E629-4ABA-8CAA-4125A5100C25}" presName="Name0" presStyleCnt="0">
        <dgm:presLayoutVars>
          <dgm:dir/>
          <dgm:resizeHandles val="exact"/>
        </dgm:presLayoutVars>
      </dgm:prSet>
      <dgm:spPr/>
    </dgm:pt>
    <dgm:pt modelId="{68C222DF-AFC3-4891-B11B-EE5DD0A53C84}" type="pres">
      <dgm:prSet presAssocID="{472F2CE9-9876-40FB-8F09-B3CBED0CC8F6}" presName="node" presStyleLbl="node1" presStyleIdx="0" presStyleCnt="5">
        <dgm:presLayoutVars>
          <dgm:bulletEnabled val="1"/>
        </dgm:presLayoutVars>
      </dgm:prSet>
      <dgm:spPr/>
    </dgm:pt>
    <dgm:pt modelId="{33D36E1E-934A-438F-BA56-749B7326DDE9}" type="pres">
      <dgm:prSet presAssocID="{9889A501-8CC2-4D89-A108-9851DC2AFCC2}" presName="sibTrans" presStyleLbl="sibTrans1D1" presStyleIdx="0" presStyleCnt="4"/>
      <dgm:spPr/>
    </dgm:pt>
    <dgm:pt modelId="{5716691A-B3E2-40A1-8AC7-175312C3934F}" type="pres">
      <dgm:prSet presAssocID="{9889A501-8CC2-4D89-A108-9851DC2AFCC2}" presName="connectorText" presStyleLbl="sibTrans1D1" presStyleIdx="0" presStyleCnt="4"/>
      <dgm:spPr/>
    </dgm:pt>
    <dgm:pt modelId="{149E6585-FBA2-4F70-9B4C-8311F19936A8}" type="pres">
      <dgm:prSet presAssocID="{8FE75877-3AF3-4C18-8B7E-2EB760DC1C0A}" presName="node" presStyleLbl="node1" presStyleIdx="1" presStyleCnt="5">
        <dgm:presLayoutVars>
          <dgm:bulletEnabled val="1"/>
        </dgm:presLayoutVars>
      </dgm:prSet>
      <dgm:spPr/>
    </dgm:pt>
    <dgm:pt modelId="{D25AF9B2-180F-4A3A-8021-7666944B15FF}" type="pres">
      <dgm:prSet presAssocID="{DD7F19C8-A533-47C6-AFF7-7E33300A06C9}" presName="sibTrans" presStyleLbl="sibTrans1D1" presStyleIdx="1" presStyleCnt="4"/>
      <dgm:spPr/>
    </dgm:pt>
    <dgm:pt modelId="{0B0037CF-3F7A-45DD-BF12-22E3CCDED174}" type="pres">
      <dgm:prSet presAssocID="{DD7F19C8-A533-47C6-AFF7-7E33300A06C9}" presName="connectorText" presStyleLbl="sibTrans1D1" presStyleIdx="1" presStyleCnt="4"/>
      <dgm:spPr/>
    </dgm:pt>
    <dgm:pt modelId="{AA3E3E8D-362E-4D9A-98F9-6D4C0529AFEE}" type="pres">
      <dgm:prSet presAssocID="{0EC4631C-31DD-4D4C-82DB-C7F3A03FC94A}" presName="node" presStyleLbl="node1" presStyleIdx="2" presStyleCnt="5" custLinFactNeighborX="-1692" custLinFactNeighborY="380">
        <dgm:presLayoutVars>
          <dgm:bulletEnabled val="1"/>
        </dgm:presLayoutVars>
      </dgm:prSet>
      <dgm:spPr/>
    </dgm:pt>
    <dgm:pt modelId="{ADA95E6E-68AF-4909-9B8B-B0E325331E42}" type="pres">
      <dgm:prSet presAssocID="{1A1BEDCB-50BB-4970-B063-7F3BC2BCEE2F}" presName="sibTrans" presStyleLbl="sibTrans1D1" presStyleIdx="2" presStyleCnt="4"/>
      <dgm:spPr/>
    </dgm:pt>
    <dgm:pt modelId="{B00C6C29-2A13-4695-9A20-0B0EB1E2F7E9}" type="pres">
      <dgm:prSet presAssocID="{1A1BEDCB-50BB-4970-B063-7F3BC2BCEE2F}" presName="connectorText" presStyleLbl="sibTrans1D1" presStyleIdx="2" presStyleCnt="4"/>
      <dgm:spPr/>
    </dgm:pt>
    <dgm:pt modelId="{4ADB4977-CD15-4283-9D32-9DFD594E0663}" type="pres">
      <dgm:prSet presAssocID="{D96E8313-6F63-45F4-9CC6-E9F427EC99F7}" presName="node" presStyleLbl="node1" presStyleIdx="3" presStyleCnt="5">
        <dgm:presLayoutVars>
          <dgm:bulletEnabled val="1"/>
        </dgm:presLayoutVars>
      </dgm:prSet>
      <dgm:spPr/>
    </dgm:pt>
    <dgm:pt modelId="{8F86F052-C85F-4486-9907-4F606875E185}" type="pres">
      <dgm:prSet presAssocID="{B5E0D096-FAC7-4B62-8645-252D9586B131}" presName="sibTrans" presStyleLbl="sibTrans1D1" presStyleIdx="3" presStyleCnt="4"/>
      <dgm:spPr/>
    </dgm:pt>
    <dgm:pt modelId="{31BD3B49-5A1A-4970-853B-74B29940543F}" type="pres">
      <dgm:prSet presAssocID="{B5E0D096-FAC7-4B62-8645-252D9586B131}" presName="connectorText" presStyleLbl="sibTrans1D1" presStyleIdx="3" presStyleCnt="4"/>
      <dgm:spPr/>
    </dgm:pt>
    <dgm:pt modelId="{3DB69BF4-B6C6-4286-B2A6-615EDF73C0D0}" type="pres">
      <dgm:prSet presAssocID="{F3A4BA6B-5ADE-4FA3-843A-2FF1624AFB43}" presName="node" presStyleLbl="node1" presStyleIdx="4" presStyleCnt="5">
        <dgm:presLayoutVars>
          <dgm:bulletEnabled val="1"/>
        </dgm:presLayoutVars>
      </dgm:prSet>
      <dgm:spPr/>
    </dgm:pt>
  </dgm:ptLst>
  <dgm:cxnLst>
    <dgm:cxn modelId="{BD915A03-3B0E-4311-B84E-A1B38AE22A07}" type="presOf" srcId="{D492D5BD-E629-4ABA-8CAA-4125A5100C25}" destId="{C99D9CBC-7330-4E48-A3C8-1227CDF995E7}" srcOrd="0" destOrd="0" presId="urn:microsoft.com/office/officeart/2005/8/layout/bProcess3"/>
    <dgm:cxn modelId="{CED9FC07-7C1A-4134-84BA-846E7EE39C47}" type="presOf" srcId="{DD7F19C8-A533-47C6-AFF7-7E33300A06C9}" destId="{0B0037CF-3F7A-45DD-BF12-22E3CCDED174}" srcOrd="1" destOrd="0" presId="urn:microsoft.com/office/officeart/2005/8/layout/bProcess3"/>
    <dgm:cxn modelId="{6BAACB19-96D2-447C-BC3E-ADAAA8206D0C}" type="presOf" srcId="{B5E0D096-FAC7-4B62-8645-252D9586B131}" destId="{8F86F052-C85F-4486-9907-4F606875E185}" srcOrd="0" destOrd="0" presId="urn:microsoft.com/office/officeart/2005/8/layout/bProcess3"/>
    <dgm:cxn modelId="{86BD8E1D-5814-4C63-9D25-5975B9328E66}" srcId="{D492D5BD-E629-4ABA-8CAA-4125A5100C25}" destId="{F3A4BA6B-5ADE-4FA3-843A-2FF1624AFB43}" srcOrd="4" destOrd="0" parTransId="{33242D0D-3A2C-46FE-97D6-684693956093}" sibTransId="{364533A7-7B65-4BDE-9205-7996B1E4C086}"/>
    <dgm:cxn modelId="{04AFAB64-692E-4E64-BED3-B5E4AAD96B08}" type="presOf" srcId="{D96E8313-6F63-45F4-9CC6-E9F427EC99F7}" destId="{4ADB4977-CD15-4283-9D32-9DFD594E0663}" srcOrd="0" destOrd="0" presId="urn:microsoft.com/office/officeart/2005/8/layout/bProcess3"/>
    <dgm:cxn modelId="{403DFE48-5F64-4762-A4E1-464B67DF008C}" type="presOf" srcId="{472F2CE9-9876-40FB-8F09-B3CBED0CC8F6}" destId="{68C222DF-AFC3-4891-B11B-EE5DD0A53C84}" srcOrd="0" destOrd="0" presId="urn:microsoft.com/office/officeart/2005/8/layout/bProcess3"/>
    <dgm:cxn modelId="{513B2E70-70A9-4C32-86A5-FAB1EF4349FC}" type="presOf" srcId="{F3A4BA6B-5ADE-4FA3-843A-2FF1624AFB43}" destId="{3DB69BF4-B6C6-4286-B2A6-615EDF73C0D0}" srcOrd="0" destOrd="0" presId="urn:microsoft.com/office/officeart/2005/8/layout/bProcess3"/>
    <dgm:cxn modelId="{B1157052-6AE9-4F6F-9DEF-7C91561AB3DA}" srcId="{D492D5BD-E629-4ABA-8CAA-4125A5100C25}" destId="{8FE75877-3AF3-4C18-8B7E-2EB760DC1C0A}" srcOrd="1" destOrd="0" parTransId="{3AF25C72-2E85-480F-BD0C-493D1096B224}" sibTransId="{DD7F19C8-A533-47C6-AFF7-7E33300A06C9}"/>
    <dgm:cxn modelId="{19467979-A49A-43E8-B90C-209BBBD25989}" type="presOf" srcId="{0EC4631C-31DD-4D4C-82DB-C7F3A03FC94A}" destId="{AA3E3E8D-362E-4D9A-98F9-6D4C0529AFEE}" srcOrd="0" destOrd="0" presId="urn:microsoft.com/office/officeart/2005/8/layout/bProcess3"/>
    <dgm:cxn modelId="{0A0CC180-8615-4FF2-A493-00D63BEDA6EA}" type="presOf" srcId="{1A1BEDCB-50BB-4970-B063-7F3BC2BCEE2F}" destId="{ADA95E6E-68AF-4909-9B8B-B0E325331E42}" srcOrd="0" destOrd="0" presId="urn:microsoft.com/office/officeart/2005/8/layout/bProcess3"/>
    <dgm:cxn modelId="{9B69ECA5-F48D-49DD-B7F1-D0BF3782B06F}" srcId="{D492D5BD-E629-4ABA-8CAA-4125A5100C25}" destId="{D96E8313-6F63-45F4-9CC6-E9F427EC99F7}" srcOrd="3" destOrd="0" parTransId="{EDA50332-9D09-4ACC-B46A-2C07B3D4CE45}" sibTransId="{B5E0D096-FAC7-4B62-8645-252D9586B131}"/>
    <dgm:cxn modelId="{7D395FBD-5355-4D9C-90E2-24B8FE46526F}" type="presOf" srcId="{8FE75877-3AF3-4C18-8B7E-2EB760DC1C0A}" destId="{149E6585-FBA2-4F70-9B4C-8311F19936A8}" srcOrd="0" destOrd="0" presId="urn:microsoft.com/office/officeart/2005/8/layout/bProcess3"/>
    <dgm:cxn modelId="{5A70B6BF-28ED-48E1-B0EC-271ACA337608}" type="presOf" srcId="{B5E0D096-FAC7-4B62-8645-252D9586B131}" destId="{31BD3B49-5A1A-4970-853B-74B29940543F}" srcOrd="1" destOrd="0" presId="urn:microsoft.com/office/officeart/2005/8/layout/bProcess3"/>
    <dgm:cxn modelId="{0D6C14D3-C6EA-4C7D-8AE6-33F4D767FA12}" type="presOf" srcId="{9889A501-8CC2-4D89-A108-9851DC2AFCC2}" destId="{33D36E1E-934A-438F-BA56-749B7326DDE9}" srcOrd="0" destOrd="0" presId="urn:microsoft.com/office/officeart/2005/8/layout/bProcess3"/>
    <dgm:cxn modelId="{3A5678DC-FED4-4ABB-B46D-10D8A468EA66}" type="presOf" srcId="{1A1BEDCB-50BB-4970-B063-7F3BC2BCEE2F}" destId="{B00C6C29-2A13-4695-9A20-0B0EB1E2F7E9}" srcOrd="1" destOrd="0" presId="urn:microsoft.com/office/officeart/2005/8/layout/bProcess3"/>
    <dgm:cxn modelId="{2A1D4CEA-1C23-45FA-847E-67DA3C10D7DE}" type="presOf" srcId="{9889A501-8CC2-4D89-A108-9851DC2AFCC2}" destId="{5716691A-B3E2-40A1-8AC7-175312C3934F}" srcOrd="1" destOrd="0" presId="urn:microsoft.com/office/officeart/2005/8/layout/bProcess3"/>
    <dgm:cxn modelId="{54C298EA-2689-4554-9B6E-08072AD000BC}" srcId="{D492D5BD-E629-4ABA-8CAA-4125A5100C25}" destId="{472F2CE9-9876-40FB-8F09-B3CBED0CC8F6}" srcOrd="0" destOrd="0" parTransId="{97480CE9-41F6-47A9-9E39-E3260F4D596A}" sibTransId="{9889A501-8CC2-4D89-A108-9851DC2AFCC2}"/>
    <dgm:cxn modelId="{63555FF5-FC93-435C-AC48-1A8FDCFF48B7}" type="presOf" srcId="{DD7F19C8-A533-47C6-AFF7-7E33300A06C9}" destId="{D25AF9B2-180F-4A3A-8021-7666944B15FF}" srcOrd="0" destOrd="0" presId="urn:microsoft.com/office/officeart/2005/8/layout/bProcess3"/>
    <dgm:cxn modelId="{0089D4FE-C76C-41CD-9642-AF87A2892846}" srcId="{D492D5BD-E629-4ABA-8CAA-4125A5100C25}" destId="{0EC4631C-31DD-4D4C-82DB-C7F3A03FC94A}" srcOrd="2" destOrd="0" parTransId="{6344D725-C11F-4FEB-915C-F886213676C9}" sibTransId="{1A1BEDCB-50BB-4970-B063-7F3BC2BCEE2F}"/>
    <dgm:cxn modelId="{198484A2-DC50-4EBB-91D2-0AB242D7F7E1}" type="presParOf" srcId="{C99D9CBC-7330-4E48-A3C8-1227CDF995E7}" destId="{68C222DF-AFC3-4891-B11B-EE5DD0A53C84}" srcOrd="0" destOrd="0" presId="urn:microsoft.com/office/officeart/2005/8/layout/bProcess3"/>
    <dgm:cxn modelId="{56D32D8B-3BF9-4FF5-A0BE-7E1DD33AFD58}" type="presParOf" srcId="{C99D9CBC-7330-4E48-A3C8-1227CDF995E7}" destId="{33D36E1E-934A-438F-BA56-749B7326DDE9}" srcOrd="1" destOrd="0" presId="urn:microsoft.com/office/officeart/2005/8/layout/bProcess3"/>
    <dgm:cxn modelId="{75779898-EFFB-424A-9DF4-4240899D0A19}" type="presParOf" srcId="{33D36E1E-934A-438F-BA56-749B7326DDE9}" destId="{5716691A-B3E2-40A1-8AC7-175312C3934F}" srcOrd="0" destOrd="0" presId="urn:microsoft.com/office/officeart/2005/8/layout/bProcess3"/>
    <dgm:cxn modelId="{32148D08-7BA9-4927-8882-1E47CD953527}" type="presParOf" srcId="{C99D9CBC-7330-4E48-A3C8-1227CDF995E7}" destId="{149E6585-FBA2-4F70-9B4C-8311F19936A8}" srcOrd="2" destOrd="0" presId="urn:microsoft.com/office/officeart/2005/8/layout/bProcess3"/>
    <dgm:cxn modelId="{4384DF5D-4F31-4575-AED0-CF2363F612E1}" type="presParOf" srcId="{C99D9CBC-7330-4E48-A3C8-1227CDF995E7}" destId="{D25AF9B2-180F-4A3A-8021-7666944B15FF}" srcOrd="3" destOrd="0" presId="urn:microsoft.com/office/officeart/2005/8/layout/bProcess3"/>
    <dgm:cxn modelId="{6AF1EE61-7BA2-4373-8106-6EA5FEF4E06B}" type="presParOf" srcId="{D25AF9B2-180F-4A3A-8021-7666944B15FF}" destId="{0B0037CF-3F7A-45DD-BF12-22E3CCDED174}" srcOrd="0" destOrd="0" presId="urn:microsoft.com/office/officeart/2005/8/layout/bProcess3"/>
    <dgm:cxn modelId="{4B17E24C-97C4-4D47-832C-3425BF9FFF69}" type="presParOf" srcId="{C99D9CBC-7330-4E48-A3C8-1227CDF995E7}" destId="{AA3E3E8D-362E-4D9A-98F9-6D4C0529AFEE}" srcOrd="4" destOrd="0" presId="urn:microsoft.com/office/officeart/2005/8/layout/bProcess3"/>
    <dgm:cxn modelId="{4033A8CD-DD25-4B05-A0B2-FC6E0B1F903B}" type="presParOf" srcId="{C99D9CBC-7330-4E48-A3C8-1227CDF995E7}" destId="{ADA95E6E-68AF-4909-9B8B-B0E325331E42}" srcOrd="5" destOrd="0" presId="urn:microsoft.com/office/officeart/2005/8/layout/bProcess3"/>
    <dgm:cxn modelId="{5F4BC436-6E58-4A06-8E30-5BB76B8F2E72}" type="presParOf" srcId="{ADA95E6E-68AF-4909-9B8B-B0E325331E42}" destId="{B00C6C29-2A13-4695-9A20-0B0EB1E2F7E9}" srcOrd="0" destOrd="0" presId="urn:microsoft.com/office/officeart/2005/8/layout/bProcess3"/>
    <dgm:cxn modelId="{3A624708-FD1F-4C39-B56F-8FC9F60E84AD}" type="presParOf" srcId="{C99D9CBC-7330-4E48-A3C8-1227CDF995E7}" destId="{4ADB4977-CD15-4283-9D32-9DFD594E0663}" srcOrd="6" destOrd="0" presId="urn:microsoft.com/office/officeart/2005/8/layout/bProcess3"/>
    <dgm:cxn modelId="{7239DD6F-2A9E-444F-B1BF-0C0883529875}" type="presParOf" srcId="{C99D9CBC-7330-4E48-A3C8-1227CDF995E7}" destId="{8F86F052-C85F-4486-9907-4F606875E185}" srcOrd="7" destOrd="0" presId="urn:microsoft.com/office/officeart/2005/8/layout/bProcess3"/>
    <dgm:cxn modelId="{3216D81B-A748-437D-AB1A-2104D855CD44}" type="presParOf" srcId="{8F86F052-C85F-4486-9907-4F606875E185}" destId="{31BD3B49-5A1A-4970-853B-74B29940543F}" srcOrd="0" destOrd="0" presId="urn:microsoft.com/office/officeart/2005/8/layout/bProcess3"/>
    <dgm:cxn modelId="{B403C59A-B71D-450E-8273-9B39A0CB71C0}" type="presParOf" srcId="{C99D9CBC-7330-4E48-A3C8-1227CDF995E7}" destId="{3DB69BF4-B6C6-4286-B2A6-615EDF73C0D0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F5128-BAC4-44F5-A051-4251458BC69A}">
      <dsp:nvSpPr>
        <dsp:cNvPr id="0" name=""/>
        <dsp:cNvSpPr/>
      </dsp:nvSpPr>
      <dsp:spPr>
        <a:xfrm>
          <a:off x="992" y="1728360"/>
          <a:ext cx="2321718" cy="1160859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网站设计人性化，界面简洁友好。</a:t>
          </a:r>
          <a:endParaRPr lang="zh-CN" altLang="en-US" sz="21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992" y="1762360"/>
        <a:ext cx="2253718" cy="1092859"/>
      </dsp:txXfrm>
    </dsp:sp>
    <dsp:sp modelId="{89118E20-AA1C-4948-9A2F-4D71B43024E0}">
      <dsp:nvSpPr>
        <dsp:cNvPr id="0" name=""/>
        <dsp:cNvSpPr/>
      </dsp:nvSpPr>
      <dsp:spPr>
        <a:xfrm>
          <a:off x="2903140" y="1728360"/>
          <a:ext cx="2321718" cy="1160859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网站操作便捷简单用户体验感爆棚。</a:t>
          </a:r>
          <a:endParaRPr lang="zh-CN" altLang="en-US" sz="21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37140" y="1762360"/>
        <a:ext cx="2253718" cy="1092859"/>
      </dsp:txXfrm>
    </dsp:sp>
    <dsp:sp modelId="{E7D77F1D-618E-452C-A4FA-4293FD0ECC3A}">
      <dsp:nvSpPr>
        <dsp:cNvPr id="0" name=""/>
        <dsp:cNvSpPr/>
      </dsp:nvSpPr>
      <dsp:spPr>
        <a:xfrm>
          <a:off x="5805289" y="1728360"/>
          <a:ext cx="2321718" cy="1160859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rPr>
            <a:t>实现所有需求，完美完成项目</a:t>
          </a:r>
          <a:endParaRPr lang="zh-CN" altLang="en-US" sz="21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39289" y="1762360"/>
        <a:ext cx="2253718" cy="109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36E1E-934A-438F-BA56-749B7326DDE9}">
      <dsp:nvSpPr>
        <dsp:cNvPr id="0" name=""/>
        <dsp:cNvSpPr/>
      </dsp:nvSpPr>
      <dsp:spPr>
        <a:xfrm>
          <a:off x="2233040" y="1296610"/>
          <a:ext cx="48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5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61250" y="1339767"/>
        <a:ext cx="25632" cy="5126"/>
      </dsp:txXfrm>
    </dsp:sp>
    <dsp:sp modelId="{68C222DF-AFC3-4891-B11B-EE5DD0A53C84}">
      <dsp:nvSpPr>
        <dsp:cNvPr id="0" name=""/>
        <dsp:cNvSpPr/>
      </dsp:nvSpPr>
      <dsp:spPr>
        <a:xfrm>
          <a:off x="5921" y="673654"/>
          <a:ext cx="2228919" cy="13373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前端</a:t>
          </a:r>
          <a:r>
            <a:rPr lang="en-US" altLang="zh-CN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这是很重要的一项，这项工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需要做的很细致。</a:t>
          </a:r>
          <a:endParaRPr lang="zh-CN" altLang="en-US" sz="1200" kern="1200" dirty="0"/>
        </a:p>
      </dsp:txBody>
      <dsp:txXfrm>
        <a:off x="5921" y="673654"/>
        <a:ext cx="2228919" cy="1337351"/>
      </dsp:txXfrm>
    </dsp:sp>
    <dsp:sp modelId="{D25AF9B2-180F-4A3A-8021-7666944B15FF}">
      <dsp:nvSpPr>
        <dsp:cNvPr id="0" name=""/>
        <dsp:cNvSpPr/>
      </dsp:nvSpPr>
      <dsp:spPr>
        <a:xfrm>
          <a:off x="4974611" y="1296610"/>
          <a:ext cx="444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269" y="45720"/>
              </a:lnTo>
              <a:lnTo>
                <a:pt x="239269" y="50801"/>
              </a:lnTo>
              <a:lnTo>
                <a:pt x="444338" y="5080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84906" y="1339767"/>
        <a:ext cx="23748" cy="5126"/>
      </dsp:txXfrm>
    </dsp:sp>
    <dsp:sp modelId="{149E6585-FBA2-4F70-9B4C-8311F19936A8}">
      <dsp:nvSpPr>
        <dsp:cNvPr id="0" name=""/>
        <dsp:cNvSpPr/>
      </dsp:nvSpPr>
      <dsp:spPr>
        <a:xfrm>
          <a:off x="2747492" y="673654"/>
          <a:ext cx="2228919" cy="13373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数据库表的建立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这是我们每个项目都必不可少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的东西，也是最花时间的</a:t>
          </a:r>
          <a:endParaRPr lang="zh-CN" altLang="en-US" sz="1200" kern="1200" dirty="0"/>
        </a:p>
      </dsp:txBody>
      <dsp:txXfrm>
        <a:off x="2747492" y="673654"/>
        <a:ext cx="2228919" cy="1337351"/>
      </dsp:txXfrm>
    </dsp:sp>
    <dsp:sp modelId="{ADA95E6E-68AF-4909-9B8B-B0E325331E42}">
      <dsp:nvSpPr>
        <dsp:cNvPr id="0" name=""/>
        <dsp:cNvSpPr/>
      </dsp:nvSpPr>
      <dsp:spPr>
        <a:xfrm>
          <a:off x="1120380" y="2014288"/>
          <a:ext cx="5445428" cy="476969"/>
        </a:xfrm>
        <a:custGeom>
          <a:avLst/>
          <a:gdLst/>
          <a:ahLst/>
          <a:cxnLst/>
          <a:rect l="0" t="0" r="0" b="0"/>
          <a:pathLst>
            <a:path>
              <a:moveTo>
                <a:pt x="5445428" y="0"/>
              </a:moveTo>
              <a:lnTo>
                <a:pt x="5445428" y="255584"/>
              </a:lnTo>
              <a:lnTo>
                <a:pt x="0" y="255584"/>
              </a:lnTo>
              <a:lnTo>
                <a:pt x="0" y="47696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06369" y="2250209"/>
        <a:ext cx="273451" cy="5126"/>
      </dsp:txXfrm>
    </dsp:sp>
    <dsp:sp modelId="{AA3E3E8D-362E-4D9A-98F9-6D4C0529AFEE}">
      <dsp:nvSpPr>
        <dsp:cNvPr id="0" name=""/>
        <dsp:cNvSpPr/>
      </dsp:nvSpPr>
      <dsp:spPr>
        <a:xfrm>
          <a:off x="5451349" y="678736"/>
          <a:ext cx="2228919" cy="13373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关联表的增删改查</a:t>
          </a:r>
          <a:endParaRPr lang="en-US" altLang="zh-CN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涉及的知识较广，容易出现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较多的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bug</a:t>
          </a:r>
          <a:endParaRPr lang="zh-CN" altLang="en-US" sz="1200" kern="1200" dirty="0"/>
        </a:p>
      </dsp:txBody>
      <dsp:txXfrm>
        <a:off x="5451349" y="678736"/>
        <a:ext cx="2228919" cy="1337351"/>
      </dsp:txXfrm>
    </dsp:sp>
    <dsp:sp modelId="{8F86F052-C85F-4486-9907-4F606875E185}">
      <dsp:nvSpPr>
        <dsp:cNvPr id="0" name=""/>
        <dsp:cNvSpPr/>
      </dsp:nvSpPr>
      <dsp:spPr>
        <a:xfrm>
          <a:off x="2233040" y="3146613"/>
          <a:ext cx="48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5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61250" y="3189770"/>
        <a:ext cx="25632" cy="5126"/>
      </dsp:txXfrm>
    </dsp:sp>
    <dsp:sp modelId="{4ADB4977-CD15-4283-9D32-9DFD594E0663}">
      <dsp:nvSpPr>
        <dsp:cNvPr id="0" name=""/>
        <dsp:cNvSpPr/>
      </dsp:nvSpPr>
      <dsp:spPr>
        <a:xfrm>
          <a:off x="5921" y="2523657"/>
          <a:ext cx="2228919" cy="13373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团队协作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其实团队协作我感觉十分重要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很多难点都是组员一起完成</a:t>
          </a:r>
          <a:endParaRPr lang="zh-CN" altLang="en-US" sz="1200" kern="1200" dirty="0"/>
        </a:p>
      </dsp:txBody>
      <dsp:txXfrm>
        <a:off x="5921" y="2523657"/>
        <a:ext cx="2228919" cy="1337351"/>
      </dsp:txXfrm>
    </dsp:sp>
    <dsp:sp modelId="{3DB69BF4-B6C6-4286-B2A6-615EDF73C0D0}">
      <dsp:nvSpPr>
        <dsp:cNvPr id="0" name=""/>
        <dsp:cNvSpPr/>
      </dsp:nvSpPr>
      <dsp:spPr>
        <a:xfrm>
          <a:off x="2747492" y="2523657"/>
          <a:ext cx="2228919" cy="13373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后台的程序功能实现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应用的是我们这个学期学习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的框架，有很好的实践</a:t>
          </a:r>
          <a:endParaRPr lang="zh-CN" altLang="en-US" sz="1200" kern="1200" dirty="0"/>
        </a:p>
      </dsp:txBody>
      <dsp:txXfrm>
        <a:off x="2747492" y="2523657"/>
        <a:ext cx="2228919" cy="1337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6786C-73D7-428D-B288-E5CBA6B2FAE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50C20-C12E-4642-9AFB-1037B5A53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0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45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在完成这个项目的同时</a:t>
            </a:r>
            <a:r>
              <a:rPr lang="en-US" altLang="zh-CN" dirty="0"/>
              <a:t>.</a:t>
            </a:r>
            <a:r>
              <a:rPr lang="zh-CN" altLang="en-US" dirty="0"/>
              <a:t>我们的能力都有了很大的提升</a:t>
            </a:r>
            <a:r>
              <a:rPr lang="en-US" altLang="zh-CN" dirty="0"/>
              <a:t>.</a:t>
            </a:r>
            <a:r>
              <a:rPr lang="zh-CN" altLang="en-US" dirty="0"/>
              <a:t>首先是团队的协作能力</a:t>
            </a:r>
            <a:r>
              <a:rPr lang="en-US" altLang="zh-CN" dirty="0"/>
              <a:t>,</a:t>
            </a:r>
            <a:r>
              <a:rPr lang="zh-CN" altLang="en-US" dirty="0"/>
              <a:t>以及个人的代码编写能力</a:t>
            </a:r>
            <a:r>
              <a:rPr lang="en-US" altLang="zh-CN" dirty="0"/>
              <a:t>.</a:t>
            </a:r>
            <a:r>
              <a:rPr lang="zh-CN" altLang="en-US" dirty="0"/>
              <a:t>及问题的处理能力</a:t>
            </a:r>
            <a:r>
              <a:rPr lang="en-US" altLang="zh-CN" dirty="0"/>
              <a:t>.</a:t>
            </a:r>
            <a:r>
              <a:rPr lang="zh-CN" altLang="en-US" dirty="0"/>
              <a:t>还有就是我们对技术的掌握也又来很大的提高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11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00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67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2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在我们的项目中</a:t>
            </a:r>
            <a:r>
              <a:rPr lang="en-US" altLang="zh-CN" dirty="0"/>
              <a:t>.</a:t>
            </a:r>
            <a:r>
              <a:rPr lang="zh-CN" altLang="en-US" dirty="0"/>
              <a:t>我们使用的技术有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1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070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3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76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3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70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首先我先介绍一下我的团队</a:t>
            </a:r>
            <a:r>
              <a:rPr lang="en-US" altLang="zh-CN" dirty="0"/>
              <a:t>,</a:t>
            </a:r>
            <a:r>
              <a:rPr lang="zh-CN" altLang="en-US" dirty="0"/>
              <a:t>我们的小组名称叫凛冬</a:t>
            </a:r>
            <a:r>
              <a:rPr lang="en-US" altLang="zh-CN" dirty="0"/>
              <a:t>.</a:t>
            </a:r>
            <a:r>
              <a:rPr lang="zh-CN" altLang="en-US" dirty="0"/>
              <a:t>组长李宝龙</a:t>
            </a:r>
            <a:r>
              <a:rPr lang="en-US" altLang="zh-CN" dirty="0"/>
              <a:t>,</a:t>
            </a:r>
            <a:r>
              <a:rPr lang="zh-CN" altLang="en-US" dirty="0"/>
              <a:t>组员张超华</a:t>
            </a:r>
            <a:r>
              <a:rPr lang="en-US" altLang="zh-CN" dirty="0"/>
              <a:t>,</a:t>
            </a:r>
            <a:r>
              <a:rPr lang="zh-CN" altLang="en-US" dirty="0"/>
              <a:t>杨旺</a:t>
            </a:r>
            <a:r>
              <a:rPr lang="en-US" altLang="zh-CN" dirty="0"/>
              <a:t>,</a:t>
            </a:r>
            <a:r>
              <a:rPr lang="zh-CN" altLang="en-US" dirty="0"/>
              <a:t>万文静</a:t>
            </a:r>
            <a:r>
              <a:rPr lang="en-US" altLang="zh-CN" dirty="0"/>
              <a:t>,</a:t>
            </a:r>
            <a:r>
              <a:rPr lang="zh-CN" altLang="en-US" dirty="0"/>
              <a:t>彭丽</a:t>
            </a:r>
            <a:r>
              <a:rPr lang="en-US" altLang="zh-CN" dirty="0"/>
              <a:t>,</a:t>
            </a:r>
            <a:r>
              <a:rPr lang="zh-CN" altLang="en-US" dirty="0"/>
              <a:t>郭祖盛</a:t>
            </a:r>
            <a:r>
              <a:rPr lang="en-US" altLang="zh-CN" dirty="0"/>
              <a:t>,</a:t>
            </a:r>
            <a:r>
              <a:rPr lang="zh-CN" altLang="en-US" dirty="0"/>
              <a:t>甘琦</a:t>
            </a:r>
            <a:r>
              <a:rPr lang="en-US" altLang="zh-CN" dirty="0"/>
              <a:t>,</a:t>
            </a:r>
            <a:r>
              <a:rPr lang="zh-CN" altLang="en-US" dirty="0"/>
              <a:t>孙观鸿</a:t>
            </a:r>
            <a:r>
              <a:rPr lang="en-US" altLang="zh-CN" dirty="0"/>
              <a:t>,</a:t>
            </a:r>
            <a:r>
              <a:rPr lang="zh-CN" altLang="en-US" dirty="0"/>
              <a:t>尧智辉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74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最后就是我们的工作不足之处</a:t>
            </a:r>
            <a:r>
              <a:rPr lang="en-US" altLang="zh-CN" dirty="0"/>
              <a:t>,</a:t>
            </a:r>
            <a:r>
              <a:rPr lang="zh-CN" altLang="en-US" dirty="0"/>
              <a:t>第一点是</a:t>
            </a:r>
            <a:r>
              <a:rPr lang="zh-CN" altLang="en-US" sz="1200" b="1" kern="0" dirty="0">
                <a:solidFill>
                  <a:srgbClr val="1C1317"/>
                </a:solidFill>
                <a:cs typeface="+mn-ea"/>
                <a:sym typeface="+mn-lt"/>
              </a:rPr>
              <a:t>对权限框架</a:t>
            </a:r>
            <a:r>
              <a:rPr lang="en-US" altLang="zh-CN" sz="1200" b="1" kern="0" dirty="0" err="1">
                <a:solidFill>
                  <a:srgbClr val="1C1317"/>
                </a:solidFill>
                <a:cs typeface="+mn-ea"/>
                <a:sym typeface="+mn-lt"/>
              </a:rPr>
              <a:t>shiro</a:t>
            </a:r>
            <a:r>
              <a:rPr lang="zh-CN" altLang="en-US" sz="1200" b="1" kern="0" dirty="0">
                <a:solidFill>
                  <a:srgbClr val="1C1317"/>
                </a:solidFill>
                <a:cs typeface="+mn-ea"/>
                <a:sym typeface="+mn-lt"/>
              </a:rPr>
              <a:t>的熟悉程度还不够</a:t>
            </a:r>
            <a:r>
              <a:rPr lang="en-US" altLang="zh-CN" sz="1200" b="1" kern="0" dirty="0">
                <a:solidFill>
                  <a:srgbClr val="1C1317"/>
                </a:solidFill>
                <a:cs typeface="+mn-ea"/>
                <a:sym typeface="+mn-lt"/>
              </a:rPr>
              <a:t>,</a:t>
            </a:r>
            <a:r>
              <a:rPr lang="zh-CN" altLang="en-US" sz="1200" b="1" kern="0" dirty="0">
                <a:solidFill>
                  <a:srgbClr val="1C1317"/>
                </a:solidFill>
                <a:cs typeface="+mn-ea"/>
                <a:sym typeface="+mn-lt"/>
              </a:rPr>
              <a:t>很多用法不是很清楚</a:t>
            </a:r>
            <a:endParaRPr lang="en-US" altLang="zh-CN" sz="1200" b="1" kern="0" dirty="0">
              <a:solidFill>
                <a:srgbClr val="1C1317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>
                <a:solidFill>
                  <a:srgbClr val="1C1317"/>
                </a:solidFill>
                <a:cs typeface="+mn-ea"/>
                <a:sym typeface="+mn-lt"/>
              </a:rPr>
              <a:t>数据库表格多</a:t>
            </a:r>
            <a:r>
              <a:rPr lang="en-US" altLang="zh-CN" sz="1200" b="1" kern="0" dirty="0">
                <a:solidFill>
                  <a:srgbClr val="1C1317"/>
                </a:solidFill>
                <a:cs typeface="+mn-ea"/>
                <a:sym typeface="+mn-lt"/>
              </a:rPr>
              <a:t>.</a:t>
            </a:r>
            <a:r>
              <a:rPr lang="zh-CN" altLang="en-US" sz="1200" b="1" kern="0" dirty="0">
                <a:solidFill>
                  <a:srgbClr val="1C1317"/>
                </a:solidFill>
                <a:cs typeface="+mn-ea"/>
                <a:sym typeface="+mn-lt"/>
              </a:rPr>
              <a:t>关系复杂</a:t>
            </a:r>
            <a:endParaRPr lang="en-US" altLang="zh-CN" sz="1200" b="1" kern="0" dirty="0">
              <a:solidFill>
                <a:srgbClr val="1C1317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kern="0" dirty="0">
              <a:solidFill>
                <a:srgbClr val="1C1317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2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这是我们的项目分工详情</a:t>
            </a:r>
            <a:r>
              <a:rPr lang="en-US" altLang="zh-CN" dirty="0"/>
              <a:t>.</a:t>
            </a:r>
            <a:r>
              <a:rPr lang="zh-CN" altLang="en-US" dirty="0"/>
              <a:t>因为我们的项目功能繁多</a:t>
            </a:r>
            <a:r>
              <a:rPr lang="en-US" altLang="zh-CN" dirty="0"/>
              <a:t>,</a:t>
            </a:r>
            <a:r>
              <a:rPr lang="zh-CN" altLang="en-US" dirty="0"/>
              <a:t>为了节省时间</a:t>
            </a:r>
            <a:r>
              <a:rPr lang="en-US" altLang="zh-CN" dirty="0"/>
              <a:t>,</a:t>
            </a:r>
            <a:r>
              <a:rPr lang="zh-CN" altLang="en-US" dirty="0"/>
              <a:t>在这就不做详细说明了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868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我们的项目背景是</a:t>
            </a:r>
            <a:r>
              <a:rPr lang="en-US" altLang="zh-CN" dirty="0"/>
              <a:t>,</a:t>
            </a:r>
            <a:r>
              <a:rPr lang="zh-CN" altLang="zh-CN" sz="1200" dirty="0"/>
              <a:t>随着互联网日益深入社会生活，</a:t>
            </a:r>
            <a:r>
              <a:rPr lang="zh-CN" altLang="en-US" sz="1200" dirty="0"/>
              <a:t>网络交流成为我们生活中必不可少的一部分</a:t>
            </a:r>
            <a:r>
              <a:rPr lang="en-US" altLang="zh-CN" sz="1200" dirty="0"/>
              <a:t>,</a:t>
            </a:r>
            <a:r>
              <a:rPr lang="zh-CN" altLang="en-US" sz="1200" dirty="0"/>
              <a:t>然而经过我们的调研</a:t>
            </a:r>
            <a:r>
              <a:rPr lang="en-US" altLang="zh-CN" sz="1200" dirty="0"/>
              <a:t>,</a:t>
            </a:r>
            <a:r>
              <a:rPr lang="zh-CN" altLang="en-US" sz="1200" dirty="0"/>
              <a:t>我们发现很多高校都没有一个功能健全的服务交流平台</a:t>
            </a:r>
            <a:r>
              <a:rPr lang="en-US" altLang="zh-CN" sz="1200" dirty="0"/>
              <a:t>.</a:t>
            </a:r>
            <a:r>
              <a:rPr lang="zh-CN" altLang="en-US" sz="1200" dirty="0"/>
              <a:t>因此我们的</a:t>
            </a:r>
            <a:r>
              <a:rPr lang="en-US" altLang="zh-CN" sz="1200" dirty="0" err="1"/>
              <a:t>leek_bbs</a:t>
            </a:r>
            <a:r>
              <a:rPr lang="zh-CN" altLang="en-US" sz="1200" dirty="0"/>
              <a:t>论坛也就孕育而生了</a:t>
            </a:r>
            <a:r>
              <a:rPr lang="en-US" altLang="zh-CN" sz="1200" dirty="0"/>
              <a:t>.</a:t>
            </a:r>
            <a:r>
              <a:rPr lang="zh-CN" altLang="en-US" sz="1200" dirty="0"/>
              <a:t> 我们针对不同的用户提供了不同的交流模块</a:t>
            </a:r>
            <a:r>
              <a:rPr lang="en-US" altLang="zh-CN" sz="1200" dirty="0"/>
              <a:t>,</a:t>
            </a:r>
            <a:r>
              <a:rPr lang="zh-CN" altLang="en-US" sz="1200" dirty="0"/>
              <a:t>例如学院专区</a:t>
            </a:r>
            <a:r>
              <a:rPr lang="en-US" altLang="zh-CN" sz="1200" dirty="0"/>
              <a:t>,</a:t>
            </a:r>
            <a:r>
              <a:rPr lang="zh-CN" altLang="en-US" sz="1200" dirty="0"/>
              <a:t>社团专区</a:t>
            </a:r>
            <a:r>
              <a:rPr lang="en-US" altLang="zh-CN" sz="1200" dirty="0"/>
              <a:t>,</a:t>
            </a:r>
            <a:r>
              <a:rPr lang="zh-CN" altLang="en-US" sz="1200" dirty="0"/>
              <a:t>告白墙</a:t>
            </a:r>
            <a:r>
              <a:rPr lang="en-US" altLang="zh-CN" sz="1200" dirty="0"/>
              <a:t>,</a:t>
            </a:r>
            <a:r>
              <a:rPr lang="zh-CN" altLang="en-US" sz="1200" dirty="0"/>
              <a:t>以及求助问答等模块</a:t>
            </a:r>
            <a:r>
              <a:rPr lang="en-US" altLang="zh-CN" sz="1200" dirty="0"/>
              <a:t>,</a:t>
            </a:r>
            <a:r>
              <a:rPr lang="zh-CN" altLang="en-US" sz="1200" dirty="0"/>
              <a:t>因为我们的模块很多</a:t>
            </a:r>
            <a:r>
              <a:rPr lang="en-US" altLang="zh-CN" sz="1200" dirty="0"/>
              <a:t>,</a:t>
            </a:r>
            <a:r>
              <a:rPr lang="zh-CN" altLang="en-US" sz="1200" dirty="0"/>
              <a:t>在这我也就不一一介绍了</a:t>
            </a:r>
            <a:r>
              <a:rPr lang="en-US" altLang="zh-CN" sz="1200" dirty="0"/>
              <a:t>.</a:t>
            </a:r>
            <a:r>
              <a:rPr lang="zh-CN" altLang="en-US" sz="1200" dirty="0"/>
              <a:t>一会呢</a:t>
            </a:r>
            <a:r>
              <a:rPr lang="en-US" altLang="zh-CN" sz="1200" dirty="0"/>
              <a:t>.</a:t>
            </a:r>
            <a:r>
              <a:rPr lang="zh-CN" altLang="en-US" sz="1200" dirty="0"/>
              <a:t>我们的组长会带着大家体验我们的项目的众多模块及功能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我们的工作目标是界面简洁友好及网站设计人性化</a:t>
            </a:r>
            <a:r>
              <a:rPr lang="en-US" altLang="zh-CN" dirty="0"/>
              <a:t>,</a:t>
            </a:r>
            <a:r>
              <a:rPr lang="zh-CN" altLang="en-US" dirty="0"/>
              <a:t>和网站操作便捷</a:t>
            </a:r>
            <a:r>
              <a:rPr lang="en-US" altLang="zh-CN" dirty="0"/>
              <a:t>,</a:t>
            </a:r>
            <a:r>
              <a:rPr lang="zh-CN" altLang="en-US" dirty="0"/>
              <a:t>使用户体验感十足</a:t>
            </a:r>
            <a:r>
              <a:rPr lang="en-US" altLang="zh-CN" dirty="0"/>
              <a:t>.</a:t>
            </a:r>
            <a:r>
              <a:rPr lang="zh-CN" altLang="en-US" dirty="0"/>
              <a:t>最后就是我们实现所有需求</a:t>
            </a:r>
            <a:r>
              <a:rPr lang="en-US" altLang="zh-CN" dirty="0"/>
              <a:t>,</a:t>
            </a:r>
            <a:r>
              <a:rPr lang="zh-CN" altLang="en-US" dirty="0"/>
              <a:t>完美的完成项目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4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接下来我将以以下四点</a:t>
            </a:r>
            <a:r>
              <a:rPr lang="en-US" altLang="zh-CN" dirty="0"/>
              <a:t>,</a:t>
            </a:r>
            <a:r>
              <a:rPr lang="zh-CN" altLang="en-US" dirty="0"/>
              <a:t>为大家介绍我们的项目概况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4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68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这是我们项目工作概况的总览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9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这是我们项目的重点工作回顾</a:t>
            </a:r>
            <a:r>
              <a:rPr lang="en-US" altLang="zh-CN" dirty="0"/>
              <a:t>,</a:t>
            </a:r>
            <a:r>
              <a:rPr lang="zh-CN" altLang="en-US" dirty="0"/>
              <a:t>因为我们的项目从零开始的</a:t>
            </a:r>
            <a:r>
              <a:rPr lang="en-US" altLang="zh-CN" dirty="0"/>
              <a:t>.</a:t>
            </a:r>
            <a:r>
              <a:rPr lang="zh-CN" altLang="en-US" dirty="0"/>
              <a:t>不管是我们前端</a:t>
            </a:r>
            <a:r>
              <a:rPr lang="en-US" altLang="zh-CN" dirty="0" err="1"/>
              <a:t>ui</a:t>
            </a:r>
            <a:r>
              <a:rPr lang="zh-CN" altLang="en-US" dirty="0"/>
              <a:t>的设计</a:t>
            </a:r>
            <a:r>
              <a:rPr lang="en-US" altLang="zh-CN" dirty="0"/>
              <a:t>,</a:t>
            </a:r>
            <a:r>
              <a:rPr lang="zh-CN" altLang="en-US" dirty="0"/>
              <a:t>还是数据库表的建立</a:t>
            </a:r>
            <a:r>
              <a:rPr lang="en-US" altLang="zh-CN" dirty="0"/>
              <a:t>.</a:t>
            </a:r>
            <a:r>
              <a:rPr lang="zh-CN" altLang="en-US" dirty="0"/>
              <a:t>都是我们组员不懈努力的成果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50C20-C12E-4642-9AFB-1037B5A533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5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16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9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4789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7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7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29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88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10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13A29-0735-45E9-A606-C442A042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12A7F-F513-4578-B0E3-5A8C2E2E5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999CA-7B03-4424-BE4B-E1CD2DBB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94EB2-531A-4EE2-8E74-F4823119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B6F0B-9AA4-47F8-A22F-B3B566F8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3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1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69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0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90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6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7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5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9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tx1">
                <a:lumMod val="100000"/>
                <a:alpha val="3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F4F4C7-916B-450F-AE3E-E303C759877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FEF61C-7FB8-4DA3-8AAB-6D10B59CE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4.jpe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3.jp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6.png"/><Relationship Id="rId5" Type="http://schemas.openxmlformats.org/officeDocument/2006/relationships/tags" Target="../tags/tag28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D3C65C-678A-4DF1-BC38-DFED797E3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775" y="1011726"/>
            <a:ext cx="4828450" cy="483454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9F0EB31-3B80-4D67-933A-502318976408}"/>
              </a:ext>
            </a:extLst>
          </p:cNvPr>
          <p:cNvGrpSpPr/>
          <p:nvPr/>
        </p:nvGrpSpPr>
        <p:grpSpPr>
          <a:xfrm>
            <a:off x="6003634" y="2210109"/>
            <a:ext cx="184730" cy="2437783"/>
            <a:chOff x="6003634" y="2210109"/>
            <a:chExt cx="184730" cy="243778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42AA5C1-C46A-4D20-9A86-FE3AE01B86C0}"/>
                </a:ext>
              </a:extLst>
            </p:cNvPr>
            <p:cNvSpPr txBox="1"/>
            <p:nvPr/>
          </p:nvSpPr>
          <p:spPr>
            <a:xfrm>
              <a:off x="6003634" y="2210109"/>
              <a:ext cx="184730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7200" spc="-150" dirty="0">
                <a:solidFill>
                  <a:srgbClr val="FD002D"/>
                </a:solidFill>
                <a:latin typeface="汉仪旗黑X4-75W" panose="00020600040101010101" pitchFamily="18" charset="-122"/>
                <a:ea typeface="汉仪旗黑X4-75W" panose="00020600040101010101" pitchFamily="18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275357-7A74-4058-AEAE-2441A9B8CD6D}"/>
                </a:ext>
              </a:extLst>
            </p:cNvPr>
            <p:cNvSpPr txBox="1"/>
            <p:nvPr/>
          </p:nvSpPr>
          <p:spPr>
            <a:xfrm>
              <a:off x="6003634" y="3539896"/>
              <a:ext cx="184730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altLang="zh-CN" sz="6600" dirty="0">
                <a:solidFill>
                  <a:schemeClr val="bg1"/>
                </a:solidFill>
                <a:latin typeface="汉仪旗黑X4-75W" panose="00020600040101010101" pitchFamily="18" charset="-122"/>
                <a:ea typeface="汉仪旗黑X4-75W" panose="00020600040101010101" pitchFamily="18" charset="-122"/>
              </a:endParaRPr>
            </a:p>
          </p:txBody>
        </p:sp>
      </p:grpSp>
      <p:pic>
        <p:nvPicPr>
          <p:cNvPr id="3" name="Taylor Swift - State Of Grace (Acoustic Version) - unplug">
            <a:hlinkClick r:id="" action="ppaction://media"/>
            <a:extLst>
              <a:ext uri="{FF2B5EF4-FFF2-40B4-BE49-F238E27FC236}">
                <a16:creationId xmlns:a16="http://schemas.microsoft.com/office/drawing/2014/main" id="{594F7FDC-07AA-4794-8180-F2BCA12FF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6769" y="379871"/>
            <a:ext cx="609600" cy="609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B92B129-BDEE-47D4-ADEE-B4B5E1343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0930" y="314031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0207E6-6AF3-4BD6-B896-94DC9B4D6DDF}"/>
              </a:ext>
            </a:extLst>
          </p:cNvPr>
          <p:cNvSpPr txBox="1"/>
          <p:nvPr/>
        </p:nvSpPr>
        <p:spPr>
          <a:xfrm>
            <a:off x="5287817" y="2210109"/>
            <a:ext cx="180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+mn-ea"/>
              </a:rPr>
              <a:t>Leek</a:t>
            </a:r>
            <a:endParaRPr lang="zh-CN" altLang="en-US" sz="5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49BBB3-814A-4325-98E8-B08426D005B3}"/>
              </a:ext>
            </a:extLst>
          </p:cNvPr>
          <p:cNvSpPr txBox="1"/>
          <p:nvPr/>
        </p:nvSpPr>
        <p:spPr>
          <a:xfrm>
            <a:off x="4876799" y="3302961"/>
            <a:ext cx="262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rgbClr val="FF0000"/>
                </a:solidFill>
                <a:latin typeface="+mj-ea"/>
                <a:ea typeface="+mj-ea"/>
              </a:rPr>
              <a:t>bbs</a:t>
            </a:r>
            <a:r>
              <a:rPr lang="zh-CN" altLang="en-US" sz="5400" b="1" dirty="0">
                <a:solidFill>
                  <a:srgbClr val="FF0000"/>
                </a:solidFill>
                <a:latin typeface="+mj-ea"/>
                <a:ea typeface="+mj-ea"/>
              </a:rPr>
              <a:t>论坛</a:t>
            </a:r>
          </a:p>
        </p:txBody>
      </p:sp>
    </p:spTree>
    <p:extLst>
      <p:ext uri="{BB962C8B-B14F-4D97-AF65-F5344CB8AC3E}">
        <p14:creationId xmlns:p14="http://schemas.microsoft.com/office/powerpoint/2010/main" val="11780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41454" y="1189759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项目工作概况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工作中的提升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F49EEA3-B901-42FA-A3B9-3774A9213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167" y="4966879"/>
            <a:ext cx="4560887" cy="1138237"/>
          </a:xfrm>
          <a:custGeom>
            <a:avLst/>
            <a:gdLst>
              <a:gd name="T0" fmla="*/ 508 w 3590"/>
              <a:gd name="T1" fmla="*/ 0 h 895"/>
              <a:gd name="T2" fmla="*/ 0 w 3590"/>
              <a:gd name="T3" fmla="*/ 895 h 895"/>
              <a:gd name="T4" fmla="*/ 1795 w 3590"/>
              <a:gd name="T5" fmla="*/ 895 h 895"/>
              <a:gd name="T6" fmla="*/ 3590 w 3590"/>
              <a:gd name="T7" fmla="*/ 895 h 895"/>
              <a:gd name="T8" fmla="*/ 3082 w 3590"/>
              <a:gd name="T9" fmla="*/ 0 h 895"/>
              <a:gd name="T10" fmla="*/ 508 w 3590"/>
              <a:gd name="T11" fmla="*/ 0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90" h="895">
                <a:moveTo>
                  <a:pt x="508" y="0"/>
                </a:moveTo>
                <a:lnTo>
                  <a:pt x="0" y="895"/>
                </a:lnTo>
                <a:lnTo>
                  <a:pt x="1795" y="895"/>
                </a:lnTo>
                <a:lnTo>
                  <a:pt x="3590" y="895"/>
                </a:lnTo>
                <a:lnTo>
                  <a:pt x="3082" y="0"/>
                </a:lnTo>
                <a:lnTo>
                  <a:pt x="5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CE1B0DCC-03D5-4B29-B4C2-135291AEB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767" y="2150654"/>
            <a:ext cx="827087" cy="723900"/>
          </a:xfrm>
          <a:custGeom>
            <a:avLst/>
            <a:gdLst>
              <a:gd name="T0" fmla="*/ 651 w 651"/>
              <a:gd name="T1" fmla="*/ 570 h 570"/>
              <a:gd name="T2" fmla="*/ 325 w 651"/>
              <a:gd name="T3" fmla="*/ 0 h 570"/>
              <a:gd name="T4" fmla="*/ 0 w 651"/>
              <a:gd name="T5" fmla="*/ 570 h 570"/>
              <a:gd name="T6" fmla="*/ 651 w 651"/>
              <a:gd name="T7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570">
                <a:moveTo>
                  <a:pt x="651" y="570"/>
                </a:moveTo>
                <a:lnTo>
                  <a:pt x="325" y="0"/>
                </a:lnTo>
                <a:lnTo>
                  <a:pt x="0" y="570"/>
                </a:lnTo>
                <a:lnTo>
                  <a:pt x="651" y="5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243952C5-5601-42A5-B236-833F3A2E1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304" y="3055529"/>
            <a:ext cx="1876425" cy="728662"/>
          </a:xfrm>
          <a:custGeom>
            <a:avLst/>
            <a:gdLst>
              <a:gd name="T0" fmla="*/ 1313 w 1477"/>
              <a:gd name="T1" fmla="*/ 287 h 573"/>
              <a:gd name="T2" fmla="*/ 1150 w 1477"/>
              <a:gd name="T3" fmla="*/ 0 h 573"/>
              <a:gd name="T4" fmla="*/ 327 w 1477"/>
              <a:gd name="T5" fmla="*/ 0 h 573"/>
              <a:gd name="T6" fmla="*/ 164 w 1477"/>
              <a:gd name="T7" fmla="*/ 287 h 573"/>
              <a:gd name="T8" fmla="*/ 0 w 1477"/>
              <a:gd name="T9" fmla="*/ 573 h 573"/>
              <a:gd name="T10" fmla="*/ 1477 w 1477"/>
              <a:gd name="T11" fmla="*/ 573 h 573"/>
              <a:gd name="T12" fmla="*/ 1313 w 1477"/>
              <a:gd name="T13" fmla="*/ 287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7" h="573">
                <a:moveTo>
                  <a:pt x="1313" y="287"/>
                </a:moveTo>
                <a:lnTo>
                  <a:pt x="1150" y="0"/>
                </a:lnTo>
                <a:lnTo>
                  <a:pt x="327" y="0"/>
                </a:lnTo>
                <a:lnTo>
                  <a:pt x="164" y="287"/>
                </a:lnTo>
                <a:lnTo>
                  <a:pt x="0" y="573"/>
                </a:lnTo>
                <a:lnTo>
                  <a:pt x="1477" y="573"/>
                </a:lnTo>
                <a:lnTo>
                  <a:pt x="1313" y="287"/>
                </a:lnTo>
              </a:path>
            </a:pathLst>
          </a:custGeom>
          <a:solidFill>
            <a:schemeClr val="accent3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A7AB948-BAD0-45A5-93C2-9EF544CCE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017" y="3958816"/>
            <a:ext cx="2921000" cy="728663"/>
          </a:xfrm>
          <a:custGeom>
            <a:avLst/>
            <a:gdLst>
              <a:gd name="T0" fmla="*/ 325 w 2299"/>
              <a:gd name="T1" fmla="*/ 0 h 574"/>
              <a:gd name="T2" fmla="*/ 0 w 2299"/>
              <a:gd name="T3" fmla="*/ 574 h 574"/>
              <a:gd name="T4" fmla="*/ 1149 w 2299"/>
              <a:gd name="T5" fmla="*/ 574 h 574"/>
              <a:gd name="T6" fmla="*/ 2299 w 2299"/>
              <a:gd name="T7" fmla="*/ 574 h 574"/>
              <a:gd name="T8" fmla="*/ 1974 w 2299"/>
              <a:gd name="T9" fmla="*/ 0 h 574"/>
              <a:gd name="T10" fmla="*/ 325 w 2299"/>
              <a:gd name="T11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9" h="574">
                <a:moveTo>
                  <a:pt x="325" y="0"/>
                </a:moveTo>
                <a:lnTo>
                  <a:pt x="0" y="574"/>
                </a:lnTo>
                <a:lnTo>
                  <a:pt x="1149" y="574"/>
                </a:lnTo>
                <a:lnTo>
                  <a:pt x="2299" y="574"/>
                </a:lnTo>
                <a:lnTo>
                  <a:pt x="1974" y="0"/>
                </a:lnTo>
                <a:lnTo>
                  <a:pt x="325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2C075-9D8B-4A09-8079-92632C64F399}"/>
              </a:ext>
            </a:extLst>
          </p:cNvPr>
          <p:cNvSpPr txBox="1"/>
          <p:nvPr/>
        </p:nvSpPr>
        <p:spPr>
          <a:xfrm>
            <a:off x="1080674" y="3018441"/>
            <a:ext cx="215956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280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团队协作能力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项目比较难，遇到问题的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时候感觉团队协作越来越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6A26B9-1E51-4CF9-9971-E982EDA5C5DC}"/>
              </a:ext>
            </a:extLst>
          </p:cNvPr>
          <p:cNvSpPr txBox="1"/>
          <p:nvPr/>
        </p:nvSpPr>
        <p:spPr>
          <a:xfrm>
            <a:off x="6175872" y="2261204"/>
            <a:ext cx="2159566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EA7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问题的处理能力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对于项目调试以及出现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的问题，个人的处理能力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越好。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5CBA27-464E-4CC6-8E74-6A5E43224C44}"/>
              </a:ext>
            </a:extLst>
          </p:cNvPr>
          <p:cNvSpPr txBox="1"/>
          <p:nvPr/>
        </p:nvSpPr>
        <p:spPr>
          <a:xfrm>
            <a:off x="530065" y="5211963"/>
            <a:ext cx="2339102" cy="8002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873D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代码编写能力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每次做项目对我们提升最大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的就是代码编写的能力。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EE7054-7EC0-4884-821C-B4134BF0136B}"/>
              </a:ext>
            </a:extLst>
          </p:cNvPr>
          <p:cNvSpPr txBox="1"/>
          <p:nvPr/>
        </p:nvSpPr>
        <p:spPr>
          <a:xfrm>
            <a:off x="7135690" y="3936976"/>
            <a:ext cx="1980029" cy="8002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858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技术的掌握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对于学习的知识更熟悉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和熟练。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42330F-9B94-4A03-87DC-9E5C5EE3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84F15C-7E0F-4D1E-9F64-238122417E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65" y="347418"/>
            <a:ext cx="3593954" cy="235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31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DCE0181-F503-479E-A778-BD8CC3C44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A_圆角矩形 1">
            <a:extLst>
              <a:ext uri="{FF2B5EF4-FFF2-40B4-BE49-F238E27FC236}">
                <a16:creationId xmlns:a16="http://schemas.microsoft.com/office/drawing/2014/main" id="{2F84F8BF-7375-4598-ABDC-36FFF58B77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3001" y="3081983"/>
            <a:ext cx="4153914" cy="919675"/>
          </a:xfrm>
          <a:prstGeom prst="roundRect">
            <a:avLst>
              <a:gd name="adj" fmla="val 50000"/>
            </a:avLst>
          </a:prstGeom>
          <a:solidFill>
            <a:srgbClr val="6B7F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949" tIns="34474" rIns="68949" bIns="344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1" name="PA_椭圆 2">
            <a:extLst>
              <a:ext uri="{FF2B5EF4-FFF2-40B4-BE49-F238E27FC236}">
                <a16:creationId xmlns:a16="http://schemas.microsoft.com/office/drawing/2014/main" id="{942DAE76-9B81-4BD8-BF6B-F5B43C1512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56202" y="1869911"/>
            <a:ext cx="967512" cy="967511"/>
          </a:xfrm>
          <a:prstGeom prst="ellipse">
            <a:avLst/>
          </a:prstGeom>
          <a:solidFill>
            <a:srgbClr val="6B7F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t>02</a:t>
            </a:r>
            <a:endParaRPr kumimoji="0" lang="zh-CN" altLang="en-US" sz="41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2" name="PA_MH_Entry_1">
            <a:extLst>
              <a:ext uri="{FF2B5EF4-FFF2-40B4-BE49-F238E27FC236}">
                <a16:creationId xmlns:a16="http://schemas.microsoft.com/office/drawing/2014/main" id="{BF583A9D-00F4-4D02-B570-7D83B21107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33992" y="3308294"/>
            <a:ext cx="3889094" cy="46705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35" b="1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工作完成情况</a:t>
            </a:r>
            <a:endParaRPr kumimoji="0" lang="zh-CN" altLang="en-US" sz="30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9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58227" y="1057989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概况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sp>
        <p:nvSpPr>
          <p:cNvPr id="10" name="任意多边形 13">
            <a:extLst>
              <a:ext uri="{FF2B5EF4-FFF2-40B4-BE49-F238E27FC236}">
                <a16:creationId xmlns:a16="http://schemas.microsoft.com/office/drawing/2014/main" id="{93636A85-7745-4992-9A23-DA23F67523FE}"/>
              </a:ext>
            </a:extLst>
          </p:cNvPr>
          <p:cNvSpPr/>
          <p:nvPr/>
        </p:nvSpPr>
        <p:spPr>
          <a:xfrm>
            <a:off x="2460681" y="1950975"/>
            <a:ext cx="1613111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1" name="任意多边形 15">
            <a:extLst>
              <a:ext uri="{FF2B5EF4-FFF2-40B4-BE49-F238E27FC236}">
                <a16:creationId xmlns:a16="http://schemas.microsoft.com/office/drawing/2014/main" id="{52609028-8DF9-4AF7-9AF1-C0049ED5F374}"/>
              </a:ext>
            </a:extLst>
          </p:cNvPr>
          <p:cNvSpPr/>
          <p:nvPr/>
        </p:nvSpPr>
        <p:spPr>
          <a:xfrm>
            <a:off x="4776793" y="1950975"/>
            <a:ext cx="1613111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" name="任意多边形 25">
            <a:extLst>
              <a:ext uri="{FF2B5EF4-FFF2-40B4-BE49-F238E27FC236}">
                <a16:creationId xmlns:a16="http://schemas.microsoft.com/office/drawing/2014/main" id="{48C69E61-AA0A-45AE-AD04-A02D385529EF}"/>
              </a:ext>
            </a:extLst>
          </p:cNvPr>
          <p:cNvSpPr/>
          <p:nvPr/>
        </p:nvSpPr>
        <p:spPr>
          <a:xfrm>
            <a:off x="7092905" y="1950975"/>
            <a:ext cx="1613111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3" name="任意多边形 43">
            <a:extLst>
              <a:ext uri="{FF2B5EF4-FFF2-40B4-BE49-F238E27FC236}">
                <a16:creationId xmlns:a16="http://schemas.microsoft.com/office/drawing/2014/main" id="{3C6F7E70-48B1-4AB5-B283-20EE2A0D970D}"/>
              </a:ext>
            </a:extLst>
          </p:cNvPr>
          <p:cNvSpPr/>
          <p:nvPr/>
        </p:nvSpPr>
        <p:spPr>
          <a:xfrm>
            <a:off x="144569" y="1950975"/>
            <a:ext cx="1613111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FBBA93-C47A-4D53-B7CB-7C54DEFFA69F}"/>
              </a:ext>
            </a:extLst>
          </p:cNvPr>
          <p:cNvSpPr txBox="1"/>
          <p:nvPr/>
        </p:nvSpPr>
        <p:spPr>
          <a:xfrm>
            <a:off x="334715" y="3124651"/>
            <a:ext cx="1345733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前端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基本完成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CEB3ED-1BC5-4480-B184-9EAAE307CF98}"/>
              </a:ext>
            </a:extLst>
          </p:cNvPr>
          <p:cNvSpPr txBox="1"/>
          <p:nvPr/>
        </p:nvSpPr>
        <p:spPr>
          <a:xfrm>
            <a:off x="2609688" y="3124651"/>
            <a:ext cx="1345733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数据库表建立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各种表建立完成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404C37-E0BA-4446-B7A1-89AFD0A06296}"/>
              </a:ext>
            </a:extLst>
          </p:cNvPr>
          <p:cNvSpPr txBox="1"/>
          <p:nvPr/>
        </p:nvSpPr>
        <p:spPr>
          <a:xfrm>
            <a:off x="4613236" y="3124651"/>
            <a:ext cx="1954087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关联表的增删改查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基础标的增删改查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基本完成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01F568-D1AB-4A99-8DBB-3488C556D171}"/>
              </a:ext>
            </a:extLst>
          </p:cNvPr>
          <p:cNvSpPr txBox="1"/>
          <p:nvPr/>
        </p:nvSpPr>
        <p:spPr>
          <a:xfrm>
            <a:off x="7304415" y="3124651"/>
            <a:ext cx="1345733" cy="7005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后端功能实现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基本实现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5ABF39F-4C92-4335-8DA5-26C2BB4B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44" y="332885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0794359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8" grpId="0"/>
      <p:bldP spid="20" grpId="0"/>
      <p:bldP spid="22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17EB89F-1F4C-48C3-91E8-46D5CDDFC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A_圆角矩形 1">
            <a:extLst>
              <a:ext uri="{FF2B5EF4-FFF2-40B4-BE49-F238E27FC236}">
                <a16:creationId xmlns:a16="http://schemas.microsoft.com/office/drawing/2014/main" id="{2241E6D8-59AD-4E02-B300-FD6E6FEE22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81090" y="2948902"/>
            <a:ext cx="4153914" cy="919675"/>
          </a:xfrm>
          <a:prstGeom prst="roundRect">
            <a:avLst>
              <a:gd name="adj" fmla="val 50000"/>
            </a:avLst>
          </a:prstGeom>
          <a:solidFill>
            <a:srgbClr val="3954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949" tIns="34474" rIns="68949" bIns="344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1" name="PA_椭圆 2">
            <a:extLst>
              <a:ext uri="{FF2B5EF4-FFF2-40B4-BE49-F238E27FC236}">
                <a16:creationId xmlns:a16="http://schemas.microsoft.com/office/drawing/2014/main" id="{80B42A04-0FDB-4454-97CA-E01EBD3B6A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74291" y="1736830"/>
            <a:ext cx="967512" cy="967511"/>
          </a:xfrm>
          <a:prstGeom prst="ellipse">
            <a:avLst/>
          </a:prstGeom>
          <a:solidFill>
            <a:srgbClr val="3954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t>03</a:t>
            </a:r>
            <a:endParaRPr kumimoji="0" lang="zh-CN" altLang="en-US" sz="41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2" name="PA_MH_Entry_1">
            <a:extLst>
              <a:ext uri="{FF2B5EF4-FFF2-40B4-BE49-F238E27FC236}">
                <a16:creationId xmlns:a16="http://schemas.microsoft.com/office/drawing/2014/main" id="{EF589C0D-36EE-47C4-8101-47D5669824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52081" y="3175213"/>
            <a:ext cx="3889094" cy="46705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35" b="1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项目成果展示</a:t>
            </a:r>
            <a:endParaRPr kumimoji="0" lang="zh-CN" altLang="en-US" sz="30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3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角圆角矩形 20">
            <a:extLst>
              <a:ext uri="{FF2B5EF4-FFF2-40B4-BE49-F238E27FC236}">
                <a16:creationId xmlns:a16="http://schemas.microsoft.com/office/drawing/2014/main" id="{B768B655-710C-4BE7-A662-AB7205A8F774}"/>
              </a:ext>
            </a:extLst>
          </p:cNvPr>
          <p:cNvSpPr/>
          <p:nvPr/>
        </p:nvSpPr>
        <p:spPr>
          <a:xfrm>
            <a:off x="1053645" y="4025670"/>
            <a:ext cx="1777535" cy="423763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后端框架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2CF6AA-8BA5-45DD-9A80-00FC8783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对角圆角矩形 20">
            <a:extLst>
              <a:ext uri="{FF2B5EF4-FFF2-40B4-BE49-F238E27FC236}">
                <a16:creationId xmlns:a16="http://schemas.microsoft.com/office/drawing/2014/main" id="{A82E697B-96FD-45AE-B0FA-F3D8D805FDE4}"/>
              </a:ext>
            </a:extLst>
          </p:cNvPr>
          <p:cNvSpPr/>
          <p:nvPr/>
        </p:nvSpPr>
        <p:spPr>
          <a:xfrm>
            <a:off x="1796031" y="2298768"/>
            <a:ext cx="2172651" cy="444973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Bootstrap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</a:p>
        </p:txBody>
      </p:sp>
      <p:sp>
        <p:nvSpPr>
          <p:cNvPr id="12" name="对角圆角矩形 20">
            <a:extLst>
              <a:ext uri="{FF2B5EF4-FFF2-40B4-BE49-F238E27FC236}">
                <a16:creationId xmlns:a16="http://schemas.microsoft.com/office/drawing/2014/main" id="{EAF70984-3981-4874-B248-CF75F3DFC037}"/>
              </a:ext>
            </a:extLst>
          </p:cNvPr>
          <p:cNvSpPr/>
          <p:nvPr/>
        </p:nvSpPr>
        <p:spPr>
          <a:xfrm>
            <a:off x="1053645" y="1727164"/>
            <a:ext cx="1777535" cy="423763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前端框架</a:t>
            </a:r>
          </a:p>
        </p:txBody>
      </p:sp>
      <p:sp>
        <p:nvSpPr>
          <p:cNvPr id="14" name="对角圆角矩形 20">
            <a:extLst>
              <a:ext uri="{FF2B5EF4-FFF2-40B4-BE49-F238E27FC236}">
                <a16:creationId xmlns:a16="http://schemas.microsoft.com/office/drawing/2014/main" id="{E51A89F8-C5FA-4BA4-9E60-16D899D7468D}"/>
              </a:ext>
            </a:extLst>
          </p:cNvPr>
          <p:cNvSpPr/>
          <p:nvPr/>
        </p:nvSpPr>
        <p:spPr>
          <a:xfrm>
            <a:off x="1749658" y="4636462"/>
            <a:ext cx="2219024" cy="430369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SSM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</a:p>
        </p:txBody>
      </p:sp>
      <p:sp>
        <p:nvSpPr>
          <p:cNvPr id="15" name="对角圆角矩形 20">
            <a:extLst>
              <a:ext uri="{FF2B5EF4-FFF2-40B4-BE49-F238E27FC236}">
                <a16:creationId xmlns:a16="http://schemas.microsoft.com/office/drawing/2014/main" id="{BDF5281B-5864-420B-A5B7-8E432A96C418}"/>
              </a:ext>
            </a:extLst>
          </p:cNvPr>
          <p:cNvSpPr/>
          <p:nvPr/>
        </p:nvSpPr>
        <p:spPr>
          <a:xfrm>
            <a:off x="1749658" y="3322852"/>
            <a:ext cx="2219024" cy="430369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Layui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</a:p>
        </p:txBody>
      </p:sp>
      <p:sp>
        <p:nvSpPr>
          <p:cNvPr id="16" name="对角圆角矩形 20">
            <a:extLst>
              <a:ext uri="{FF2B5EF4-FFF2-40B4-BE49-F238E27FC236}">
                <a16:creationId xmlns:a16="http://schemas.microsoft.com/office/drawing/2014/main" id="{DA5DED4B-4DF0-4944-9921-473FCA88BFB2}"/>
              </a:ext>
            </a:extLst>
          </p:cNvPr>
          <p:cNvSpPr/>
          <p:nvPr/>
        </p:nvSpPr>
        <p:spPr>
          <a:xfrm>
            <a:off x="1796031" y="2808094"/>
            <a:ext cx="2172651" cy="456334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Vue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</a:p>
        </p:txBody>
      </p:sp>
      <p:sp>
        <p:nvSpPr>
          <p:cNvPr id="18" name="对角圆角矩形 20">
            <a:extLst>
              <a:ext uri="{FF2B5EF4-FFF2-40B4-BE49-F238E27FC236}">
                <a16:creationId xmlns:a16="http://schemas.microsoft.com/office/drawing/2014/main" id="{5A214138-3773-4DF5-A619-3DE152C3E3CA}"/>
              </a:ext>
            </a:extLst>
          </p:cNvPr>
          <p:cNvSpPr/>
          <p:nvPr/>
        </p:nvSpPr>
        <p:spPr>
          <a:xfrm>
            <a:off x="1749658" y="5174622"/>
            <a:ext cx="2219024" cy="430369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权限框架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shiro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对角圆角矩形 20">
            <a:extLst>
              <a:ext uri="{FF2B5EF4-FFF2-40B4-BE49-F238E27FC236}">
                <a16:creationId xmlns:a16="http://schemas.microsoft.com/office/drawing/2014/main" id="{BACCDF6B-A632-4595-BE48-462702760EC6}"/>
              </a:ext>
            </a:extLst>
          </p:cNvPr>
          <p:cNvSpPr/>
          <p:nvPr/>
        </p:nvSpPr>
        <p:spPr>
          <a:xfrm>
            <a:off x="1749658" y="5734887"/>
            <a:ext cx="2219024" cy="430369"/>
          </a:xfrm>
          <a:prstGeom prst="round2DiagRect">
            <a:avLst>
              <a:gd name="adj1" fmla="val 3020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Websocket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0171E0-2323-4FC7-ADB0-0B1D65EE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305" y="828307"/>
            <a:ext cx="2720576" cy="568901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68525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0"/>
                            </p:stCondLst>
                            <p:childTnLst>
                              <p:par>
                                <p:cTn id="5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F2CF6AA-8BA5-45DD-9A80-00FC8783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153B11-313B-4AC8-926B-1BB2C8D16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3"/>
          <a:stretch/>
        </p:blipFill>
        <p:spPr>
          <a:xfrm>
            <a:off x="5038836" y="1799046"/>
            <a:ext cx="6127228" cy="46638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对角圆角矩形 20">
            <a:extLst>
              <a:ext uri="{FF2B5EF4-FFF2-40B4-BE49-F238E27FC236}">
                <a16:creationId xmlns:a16="http://schemas.microsoft.com/office/drawing/2014/main" id="{30998DB7-E95B-4231-8569-EC7AB20E219D}"/>
              </a:ext>
            </a:extLst>
          </p:cNvPr>
          <p:cNvSpPr/>
          <p:nvPr/>
        </p:nvSpPr>
        <p:spPr>
          <a:xfrm>
            <a:off x="887390" y="3110213"/>
            <a:ext cx="2751737" cy="637574"/>
          </a:xfrm>
          <a:prstGeom prst="round2DiagRect">
            <a:avLst>
              <a:gd name="adj1" fmla="val 30205"/>
              <a:gd name="adj2" fmla="val 1730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数据库表共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张</a:t>
            </a:r>
          </a:p>
        </p:txBody>
      </p:sp>
    </p:spTree>
    <p:extLst>
      <p:ext uri="{BB962C8B-B14F-4D97-AF65-F5344CB8AC3E}">
        <p14:creationId xmlns:p14="http://schemas.microsoft.com/office/powerpoint/2010/main" val="36971434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92254" y="1021225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项目成果展示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前台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6D137DA-10CE-4E50-B26E-5922B340045D}"/>
              </a:ext>
            </a:extLst>
          </p:cNvPr>
          <p:cNvSpPr/>
          <p:nvPr/>
        </p:nvSpPr>
        <p:spPr>
          <a:xfrm>
            <a:off x="3882292" y="2523449"/>
            <a:ext cx="1669854" cy="11132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4">
            <a:extLst>
              <a:ext uri="{FF2B5EF4-FFF2-40B4-BE49-F238E27FC236}">
                <a16:creationId xmlns:a16="http://schemas.microsoft.com/office/drawing/2014/main" id="{A7F21776-5B57-4C69-9F1D-C65A5583D0B2}"/>
              </a:ext>
            </a:extLst>
          </p:cNvPr>
          <p:cNvSpPr/>
          <p:nvPr/>
        </p:nvSpPr>
        <p:spPr>
          <a:xfrm>
            <a:off x="8722732" y="2740773"/>
            <a:ext cx="1114876" cy="89030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5">
            <a:extLst>
              <a:ext uri="{FF2B5EF4-FFF2-40B4-BE49-F238E27FC236}">
                <a16:creationId xmlns:a16="http://schemas.microsoft.com/office/drawing/2014/main" id="{674570D9-ED52-477F-A271-E2D9F09CD4F6}"/>
              </a:ext>
            </a:extLst>
          </p:cNvPr>
          <p:cNvSpPr/>
          <p:nvPr/>
        </p:nvSpPr>
        <p:spPr>
          <a:xfrm>
            <a:off x="5543765" y="4479549"/>
            <a:ext cx="1669854" cy="111323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圆角矩形 16">
            <a:extLst>
              <a:ext uri="{FF2B5EF4-FFF2-40B4-BE49-F238E27FC236}">
                <a16:creationId xmlns:a16="http://schemas.microsoft.com/office/drawing/2014/main" id="{AF19A708-75DC-4525-8246-45D0206AA2A1}"/>
              </a:ext>
            </a:extLst>
          </p:cNvPr>
          <p:cNvSpPr/>
          <p:nvPr/>
        </p:nvSpPr>
        <p:spPr>
          <a:xfrm>
            <a:off x="2264632" y="4435305"/>
            <a:ext cx="1669854" cy="11132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B4C2A7-8956-4A98-9DA6-FF3C08734D05}"/>
              </a:ext>
            </a:extLst>
          </p:cNvPr>
          <p:cNvSpPr txBox="1"/>
          <p:nvPr/>
        </p:nvSpPr>
        <p:spPr>
          <a:xfrm>
            <a:off x="652266" y="4578527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280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登录窗口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E10A7C-A191-4C6B-B7F8-7BEF774BD74C}"/>
              </a:ext>
            </a:extLst>
          </p:cNvPr>
          <p:cNvSpPr txBox="1"/>
          <p:nvPr/>
        </p:nvSpPr>
        <p:spPr>
          <a:xfrm>
            <a:off x="2184699" y="2683615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EA7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注册窗口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8DD9E8-1F09-4B25-BCE5-EDF65068A166}"/>
              </a:ext>
            </a:extLst>
          </p:cNvPr>
          <p:cNvSpPr txBox="1"/>
          <p:nvPr/>
        </p:nvSpPr>
        <p:spPr>
          <a:xfrm>
            <a:off x="8053621" y="1742677"/>
            <a:ext cx="141577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5858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帖子详情界面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63AABD-8405-4984-981B-482153D0D314}"/>
              </a:ext>
            </a:extLst>
          </p:cNvPr>
          <p:cNvSpPr txBox="1"/>
          <p:nvPr/>
        </p:nvSpPr>
        <p:spPr>
          <a:xfrm>
            <a:off x="8175094" y="4578527"/>
            <a:ext cx="100540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873D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主页界面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39FA13A-E772-4D6D-BFFD-46FAAD84A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9018F9-0BF9-463E-A174-13FE02A6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73" y="4217866"/>
            <a:ext cx="2250048" cy="11132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FB7D7C-756C-46E3-9CB7-1E71AC8C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640" y="3960220"/>
            <a:ext cx="1950235" cy="1403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06EF74-B4D6-449E-A3A7-F80B5B10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005" y="1764690"/>
            <a:ext cx="1669854" cy="16523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DEF7A-7897-4445-88B2-0ECA03F33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301" y="2347966"/>
            <a:ext cx="2326300" cy="13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1122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/>
      <p:bldP spid="22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45668" y="1029708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项目成果展示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后台管理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CF2522B8-E9E2-4957-BD0B-286A413EAAFB}"/>
              </a:ext>
            </a:extLst>
          </p:cNvPr>
          <p:cNvGrpSpPr/>
          <p:nvPr/>
        </p:nvGrpSpPr>
        <p:grpSpPr>
          <a:xfrm>
            <a:off x="1472152" y="3394399"/>
            <a:ext cx="2115921" cy="515734"/>
            <a:chOff x="8451509" y="2034687"/>
            <a:chExt cx="3198056" cy="577101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45D9252-25DD-48F0-8DC6-2495936BAD9D}"/>
                </a:ext>
              </a:extLst>
            </p:cNvPr>
            <p:cNvSpPr txBox="1"/>
            <p:nvPr/>
          </p:nvSpPr>
          <p:spPr>
            <a:xfrm>
              <a:off x="8451509" y="2034687"/>
              <a:ext cx="2333658" cy="377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后台管理登录界面</a:t>
              </a:r>
              <a:endParaRPr lang="en-GB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B62D2D8E-492D-42BA-B71C-572A025F9BFA}"/>
                </a:ext>
              </a:extLst>
            </p:cNvPr>
            <p:cNvSpPr/>
            <p:nvPr/>
          </p:nvSpPr>
          <p:spPr>
            <a:xfrm>
              <a:off x="8451509" y="2365039"/>
              <a:ext cx="3198056" cy="246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管理员后台登录界面</a:t>
              </a:r>
              <a:endParaRPr lang="en-GB" sz="7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Group 14">
            <a:extLst>
              <a:ext uri="{FF2B5EF4-FFF2-40B4-BE49-F238E27FC236}">
                <a16:creationId xmlns:a16="http://schemas.microsoft.com/office/drawing/2014/main" id="{2C76FC1A-6FE1-4026-A07A-3E11EC107FCC}"/>
              </a:ext>
            </a:extLst>
          </p:cNvPr>
          <p:cNvGrpSpPr/>
          <p:nvPr/>
        </p:nvGrpSpPr>
        <p:grpSpPr>
          <a:xfrm>
            <a:off x="4336529" y="3080415"/>
            <a:ext cx="2115921" cy="516055"/>
            <a:chOff x="8451509" y="2034686"/>
            <a:chExt cx="3198056" cy="577460"/>
          </a:xfrm>
        </p:grpSpPr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E3E06CC8-FDD4-4554-B0A5-E0599600CD74}"/>
                </a:ext>
              </a:extLst>
            </p:cNvPr>
            <p:cNvSpPr txBox="1"/>
            <p:nvPr/>
          </p:nvSpPr>
          <p:spPr>
            <a:xfrm>
              <a:off x="8451509" y="2034686"/>
              <a:ext cx="1820022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用户管理界面</a:t>
              </a:r>
              <a:endParaRPr lang="en-GB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89841BEB-148D-47C7-8B20-5ED8D1966C28}"/>
                </a:ext>
              </a:extLst>
            </p:cNvPr>
            <p:cNvSpPr/>
            <p:nvPr/>
          </p:nvSpPr>
          <p:spPr>
            <a:xfrm>
              <a:off x="8451509" y="2365039"/>
              <a:ext cx="3198056" cy="24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论坛用户的后台数据管理界面</a:t>
              </a:r>
              <a:endParaRPr lang="en-GB" sz="7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Group 14">
            <a:extLst>
              <a:ext uri="{FF2B5EF4-FFF2-40B4-BE49-F238E27FC236}">
                <a16:creationId xmlns:a16="http://schemas.microsoft.com/office/drawing/2014/main" id="{76345542-D3FA-4E64-8589-BF15E0B93C64}"/>
              </a:ext>
            </a:extLst>
          </p:cNvPr>
          <p:cNvGrpSpPr/>
          <p:nvPr/>
        </p:nvGrpSpPr>
        <p:grpSpPr>
          <a:xfrm>
            <a:off x="900243" y="5828292"/>
            <a:ext cx="2115921" cy="515734"/>
            <a:chOff x="8451509" y="2034687"/>
            <a:chExt cx="3198056" cy="577101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22FDD981-76A5-44C8-942D-EE46DB1CDBD8}"/>
                </a:ext>
              </a:extLst>
            </p:cNvPr>
            <p:cNvSpPr txBox="1"/>
            <p:nvPr/>
          </p:nvSpPr>
          <p:spPr>
            <a:xfrm>
              <a:off x="8451509" y="2034687"/>
              <a:ext cx="1820022" cy="35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后台管理主页</a:t>
              </a:r>
              <a:endParaRPr lang="en-GB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6A0EEFE9-78C0-4987-AE4F-29E5163953AA}"/>
                </a:ext>
              </a:extLst>
            </p:cNvPr>
            <p:cNvSpPr/>
            <p:nvPr/>
          </p:nvSpPr>
          <p:spPr>
            <a:xfrm>
              <a:off x="8451509" y="2365039"/>
              <a:ext cx="3198056" cy="246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后台管理主页</a:t>
              </a:r>
              <a:endParaRPr lang="en-GB" sz="7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4" name="Group 14">
            <a:extLst>
              <a:ext uri="{FF2B5EF4-FFF2-40B4-BE49-F238E27FC236}">
                <a16:creationId xmlns:a16="http://schemas.microsoft.com/office/drawing/2014/main" id="{BD376A62-153F-46AF-A232-53BC8CBA7F0B}"/>
              </a:ext>
            </a:extLst>
          </p:cNvPr>
          <p:cNvGrpSpPr/>
          <p:nvPr/>
        </p:nvGrpSpPr>
        <p:grpSpPr>
          <a:xfrm>
            <a:off x="5220427" y="5509613"/>
            <a:ext cx="2115921" cy="516080"/>
            <a:chOff x="7710612" y="2424973"/>
            <a:chExt cx="3198056" cy="577486"/>
          </a:xfrm>
        </p:grpSpPr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C3FADFB2-B945-47D6-869F-21437B7B6170}"/>
                </a:ext>
              </a:extLst>
            </p:cNvPr>
            <p:cNvSpPr txBox="1"/>
            <p:nvPr/>
          </p:nvSpPr>
          <p:spPr>
            <a:xfrm>
              <a:off x="7710614" y="2424973"/>
              <a:ext cx="2333658" cy="353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后台板块管理界面</a:t>
              </a:r>
              <a:endParaRPr lang="en-GB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Rectangle 13">
              <a:extLst>
                <a:ext uri="{FF2B5EF4-FFF2-40B4-BE49-F238E27FC236}">
                  <a16:creationId xmlns:a16="http://schemas.microsoft.com/office/drawing/2014/main" id="{CACDF448-41AE-41A6-93F0-EF6705665014}"/>
                </a:ext>
              </a:extLst>
            </p:cNvPr>
            <p:cNvSpPr/>
            <p:nvPr/>
          </p:nvSpPr>
          <p:spPr>
            <a:xfrm>
              <a:off x="7710612" y="2755353"/>
              <a:ext cx="3198056" cy="247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7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板块数据后台管理界面</a:t>
              </a:r>
              <a:endParaRPr lang="en-GB" sz="7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87AFEDF-06D7-406E-8C81-53FC002F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2627B1-1CD9-4718-AB7C-25A6BFC85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50" y="1947954"/>
            <a:ext cx="2290059" cy="1191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9F26FC-C15F-4A6D-A426-977288E44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21" y="4455971"/>
            <a:ext cx="2371144" cy="1190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464BF6-34C5-4ADB-BF7A-54D191A5A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678" y="1690184"/>
            <a:ext cx="2245545" cy="12719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0284F7-A4CE-4FBA-9EA2-1FF315E52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529" y="3935919"/>
            <a:ext cx="2531117" cy="1190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BAB131-13F2-4561-9D86-27AF60AE8387}"/>
              </a:ext>
            </a:extLst>
          </p:cNvPr>
          <p:cNvSpPr txBox="1"/>
          <p:nvPr/>
        </p:nvSpPr>
        <p:spPr>
          <a:xfrm>
            <a:off x="8201320" y="434649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论坛帖子评论管理界面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B34FE9-1D6B-4CE3-9855-8E3D8D6B4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2401">
            <a:off x="7736466" y="2326156"/>
            <a:ext cx="3695065" cy="17155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946490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92254" y="1021225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项目成果展示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后台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FCF1E0DE-F858-44B8-A743-A95B4F850464}"/>
              </a:ext>
            </a:extLst>
          </p:cNvPr>
          <p:cNvGrpSpPr/>
          <p:nvPr/>
        </p:nvGrpSpPr>
        <p:grpSpPr>
          <a:xfrm>
            <a:off x="5001039" y="2740216"/>
            <a:ext cx="4142075" cy="582209"/>
            <a:chOff x="4857752" y="1643056"/>
            <a:chExt cx="3708476" cy="521262"/>
          </a:xfrm>
        </p:grpSpPr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D3619C6F-8E83-4026-A8DD-7A496FFFE82A}"/>
                </a:ext>
              </a:extLst>
            </p:cNvPr>
            <p:cNvSpPr/>
            <p:nvPr/>
          </p:nvSpPr>
          <p:spPr>
            <a:xfrm>
              <a:off x="4857752" y="2000246"/>
              <a:ext cx="3708476" cy="16407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对于管理员对系统操作的日志记录后台管理界面，用于对于系统操作的记录</a:t>
              </a:r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FA2694A8-B41C-4DA3-88F5-046F76FC3B31}"/>
                </a:ext>
              </a:extLst>
            </p:cNvPr>
            <p:cNvSpPr/>
            <p:nvPr/>
          </p:nvSpPr>
          <p:spPr>
            <a:xfrm>
              <a:off x="4857752" y="1643056"/>
              <a:ext cx="2296317" cy="275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系统日志管理后台界面</a:t>
              </a:r>
            </a:p>
          </p:txBody>
        </p:sp>
      </p:grpSp>
      <p:grpSp>
        <p:nvGrpSpPr>
          <p:cNvPr id="33" name="Group 17">
            <a:extLst>
              <a:ext uri="{FF2B5EF4-FFF2-40B4-BE49-F238E27FC236}">
                <a16:creationId xmlns:a16="http://schemas.microsoft.com/office/drawing/2014/main" id="{A441C79E-7AC2-4F9C-AEC8-1AF8E383780F}"/>
              </a:ext>
            </a:extLst>
          </p:cNvPr>
          <p:cNvGrpSpPr/>
          <p:nvPr/>
        </p:nvGrpSpPr>
        <p:grpSpPr>
          <a:xfrm>
            <a:off x="1130665" y="4510359"/>
            <a:ext cx="2981595" cy="624980"/>
            <a:chOff x="568233" y="3134637"/>
            <a:chExt cx="3715980" cy="416492"/>
          </a:xfrm>
        </p:grpSpPr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85689CE2-D518-4633-BD00-BB586F5ADE46}"/>
                </a:ext>
              </a:extLst>
            </p:cNvPr>
            <p:cNvSpPr/>
            <p:nvPr/>
          </p:nvSpPr>
          <p:spPr>
            <a:xfrm>
              <a:off x="628575" y="3429006"/>
              <a:ext cx="3655638" cy="1221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对于用户发布的帖子进行管理</a:t>
              </a:r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D87CC8BE-1027-40BB-A6DF-F1C36B3450F3}"/>
                </a:ext>
              </a:extLst>
            </p:cNvPr>
            <p:cNvSpPr/>
            <p:nvPr/>
          </p:nvSpPr>
          <p:spPr>
            <a:xfrm>
              <a:off x="568233" y="3134637"/>
              <a:ext cx="2793393" cy="2051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帖子管理后台界面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0834D50-EC41-42B1-88CA-EED43E22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B3C4B7-57A7-4BCF-BEE9-E85D618FC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9" y="2243023"/>
            <a:ext cx="3721851" cy="1609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85C3F4-B85F-469F-8BCB-7254FEDE8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865" y="4004422"/>
            <a:ext cx="3827194" cy="21843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5459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4798EC-42C9-44CA-9037-9884162D2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PA_圆角矩形 1">
            <a:extLst>
              <a:ext uri="{FF2B5EF4-FFF2-40B4-BE49-F238E27FC236}">
                <a16:creationId xmlns:a16="http://schemas.microsoft.com/office/drawing/2014/main" id="{679F7C88-0C36-4084-8015-CC68962F29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35464" y="3102155"/>
            <a:ext cx="4153914" cy="919675"/>
          </a:xfrm>
          <a:prstGeom prst="roundRect">
            <a:avLst>
              <a:gd name="adj" fmla="val 50000"/>
            </a:avLst>
          </a:prstGeom>
          <a:solidFill>
            <a:srgbClr val="DA4A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949" tIns="34474" rIns="68949" bIns="344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8" name="PA_椭圆 2">
            <a:extLst>
              <a:ext uri="{FF2B5EF4-FFF2-40B4-BE49-F238E27FC236}">
                <a16:creationId xmlns:a16="http://schemas.microsoft.com/office/drawing/2014/main" id="{4B85F396-86FB-4D67-ABCA-A084BCA73D7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28665" y="1890083"/>
            <a:ext cx="967512" cy="967511"/>
          </a:xfrm>
          <a:prstGeom prst="ellipse">
            <a:avLst/>
          </a:prstGeom>
          <a:solidFill>
            <a:srgbClr val="DA4A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t>04</a:t>
            </a:r>
            <a:endParaRPr kumimoji="0" lang="zh-CN" altLang="en-US" sz="41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9" name="PA_MH_Entry_1">
            <a:extLst>
              <a:ext uri="{FF2B5EF4-FFF2-40B4-BE49-F238E27FC236}">
                <a16:creationId xmlns:a16="http://schemas.microsoft.com/office/drawing/2014/main" id="{4BFB1255-9378-4FB7-834F-54D5E97ABF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06455" y="3328466"/>
            <a:ext cx="3889094" cy="46705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35" b="1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工作不足之处</a:t>
            </a:r>
            <a:endParaRPr kumimoji="0" lang="zh-CN" altLang="en-US" sz="30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47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F85B7748-2426-4AB4-83D8-A553138F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B3B707-0C50-449D-B181-30B13E44EEC0}"/>
              </a:ext>
            </a:extLst>
          </p:cNvPr>
          <p:cNvSpPr/>
          <p:nvPr/>
        </p:nvSpPr>
        <p:spPr>
          <a:xfrm>
            <a:off x="4279365" y="2592280"/>
            <a:ext cx="4366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组名：凛冬</a:t>
            </a:r>
            <a:br>
              <a:rPr lang="en-US" altLang="zh-CN" sz="2800" dirty="0"/>
            </a:b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04684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4798EC-42C9-44CA-9037-9884162D25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FCAF99-B067-46E4-9ECF-89AADD070AFC}"/>
              </a:ext>
            </a:extLst>
          </p:cNvPr>
          <p:cNvSpPr txBox="1"/>
          <p:nvPr/>
        </p:nvSpPr>
        <p:spPr>
          <a:xfrm>
            <a:off x="1209290" y="1045886"/>
            <a:ext cx="341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工作不足之处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048314-BC2F-46E6-A40C-8ABC17F01B10}"/>
              </a:ext>
            </a:extLst>
          </p:cNvPr>
          <p:cNvSpPr/>
          <p:nvPr/>
        </p:nvSpPr>
        <p:spPr bwMode="auto">
          <a:xfrm>
            <a:off x="3407702" y="1514575"/>
            <a:ext cx="355621" cy="3556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062DEDB-F6AF-438F-9A54-52BE89E0AB0A}"/>
              </a:ext>
            </a:extLst>
          </p:cNvPr>
          <p:cNvSpPr/>
          <p:nvPr/>
        </p:nvSpPr>
        <p:spPr bwMode="auto">
          <a:xfrm>
            <a:off x="4463819" y="2523463"/>
            <a:ext cx="355621" cy="35569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F932B3-F2FC-45C9-BB14-AED51A8EB06A}"/>
              </a:ext>
            </a:extLst>
          </p:cNvPr>
          <p:cNvSpPr/>
          <p:nvPr/>
        </p:nvSpPr>
        <p:spPr bwMode="auto">
          <a:xfrm>
            <a:off x="4492240" y="4183987"/>
            <a:ext cx="355621" cy="3556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FEA3D8-7334-4914-BCDD-2CAD402321A9}"/>
              </a:ext>
            </a:extLst>
          </p:cNvPr>
          <p:cNvSpPr/>
          <p:nvPr/>
        </p:nvSpPr>
        <p:spPr bwMode="auto">
          <a:xfrm>
            <a:off x="3407702" y="5413875"/>
            <a:ext cx="355621" cy="35569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圆角矩形 9">
            <a:extLst>
              <a:ext uri="{FF2B5EF4-FFF2-40B4-BE49-F238E27FC236}">
                <a16:creationId xmlns:a16="http://schemas.microsoft.com/office/drawing/2014/main" id="{8512F3F3-4614-4D1C-9384-F75D746A7009}"/>
              </a:ext>
            </a:extLst>
          </p:cNvPr>
          <p:cNvSpPr/>
          <p:nvPr/>
        </p:nvSpPr>
        <p:spPr bwMode="auto">
          <a:xfrm flipH="1">
            <a:off x="5140541" y="1008470"/>
            <a:ext cx="5184576" cy="8171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0E0E0"/>
              </a:gs>
            </a:gsLst>
            <a:lin ang="5400000" scaled="1"/>
            <a:tileRect/>
          </a:gra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TextBox 72">
            <a:extLst>
              <a:ext uri="{FF2B5EF4-FFF2-40B4-BE49-F238E27FC236}">
                <a16:creationId xmlns:a16="http://schemas.microsoft.com/office/drawing/2014/main" id="{C52857AB-1633-42C5-98FD-0DD2DFCD1C50}"/>
              </a:ext>
            </a:extLst>
          </p:cNvPr>
          <p:cNvSpPr txBox="1"/>
          <p:nvPr/>
        </p:nvSpPr>
        <p:spPr bwMode="auto">
          <a:xfrm>
            <a:off x="6005192" y="1353662"/>
            <a:ext cx="4241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对框架的熟悉程度还不够</a:t>
            </a:r>
            <a:r>
              <a:rPr lang="en-US" altLang="zh-CN" sz="1400" b="1" kern="0" dirty="0">
                <a:solidFill>
                  <a:srgbClr val="1C1317"/>
                </a:solidFill>
                <a:cs typeface="+mn-ea"/>
                <a:sym typeface="+mn-lt"/>
              </a:rPr>
              <a:t>,</a:t>
            </a: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很多用法不是很清楚</a:t>
            </a:r>
            <a:endParaRPr lang="en-US" altLang="zh-CN" sz="1400" b="1" kern="0" dirty="0">
              <a:solidFill>
                <a:srgbClr val="1C1317"/>
              </a:solidFill>
              <a:cs typeface="+mn-ea"/>
              <a:sym typeface="+mn-l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DFF7884-AEFF-4A4F-A03A-27B8B5DB8155}"/>
              </a:ext>
            </a:extLst>
          </p:cNvPr>
          <p:cNvSpPr txBox="1"/>
          <p:nvPr/>
        </p:nvSpPr>
        <p:spPr>
          <a:xfrm>
            <a:off x="5924911" y="1048548"/>
            <a:ext cx="193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框架熟练程度</a:t>
            </a:r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C2235110-2B42-487D-968A-9EDA9E6980F1}"/>
              </a:ext>
            </a:extLst>
          </p:cNvPr>
          <p:cNvSpPr/>
          <p:nvPr/>
        </p:nvSpPr>
        <p:spPr bwMode="auto">
          <a:xfrm flipH="1">
            <a:off x="5908627" y="2433390"/>
            <a:ext cx="5184576" cy="8171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0E0E0"/>
              </a:gs>
            </a:gsLst>
            <a:lin ang="5400000" scaled="1"/>
            <a:tileRect/>
          </a:gra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7DEC0DCF-0767-43E2-A06F-A44AD8C9D19A}"/>
              </a:ext>
            </a:extLst>
          </p:cNvPr>
          <p:cNvSpPr txBox="1"/>
          <p:nvPr/>
        </p:nvSpPr>
        <p:spPr bwMode="auto">
          <a:xfrm>
            <a:off x="6836171" y="2751659"/>
            <a:ext cx="4044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数据表格多</a:t>
            </a:r>
            <a:r>
              <a:rPr lang="en-US" altLang="zh-CN" sz="1400" b="1" kern="0" dirty="0">
                <a:solidFill>
                  <a:srgbClr val="1C1317"/>
                </a:solidFill>
                <a:cs typeface="+mn-ea"/>
                <a:sym typeface="+mn-lt"/>
              </a:rPr>
              <a:t>,</a:t>
            </a: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关系复杂</a:t>
            </a:r>
            <a:endParaRPr lang="en-US" altLang="zh-CN" sz="1400" b="1" kern="0" dirty="0">
              <a:solidFill>
                <a:srgbClr val="1C1317"/>
              </a:solidFill>
              <a:cs typeface="+mn-ea"/>
              <a:sym typeface="+mn-lt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4521157-9CA8-45DA-90DF-61A67D92A134}"/>
              </a:ext>
            </a:extLst>
          </p:cNvPr>
          <p:cNvSpPr txBox="1"/>
          <p:nvPr/>
        </p:nvSpPr>
        <p:spPr>
          <a:xfrm>
            <a:off x="6692990" y="2473469"/>
            <a:ext cx="193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cs typeface="+mn-ea"/>
                <a:sym typeface="+mn-lt"/>
              </a:rPr>
              <a:t>数据关联</a:t>
            </a:r>
          </a:p>
        </p:txBody>
      </p:sp>
      <p:sp>
        <p:nvSpPr>
          <p:cNvPr id="24" name="圆角矩形 15">
            <a:extLst>
              <a:ext uri="{FF2B5EF4-FFF2-40B4-BE49-F238E27FC236}">
                <a16:creationId xmlns:a16="http://schemas.microsoft.com/office/drawing/2014/main" id="{1CBE5D99-A401-4335-BBE8-2A6E3F6A8D70}"/>
              </a:ext>
            </a:extLst>
          </p:cNvPr>
          <p:cNvSpPr/>
          <p:nvPr/>
        </p:nvSpPr>
        <p:spPr bwMode="auto">
          <a:xfrm flipH="1">
            <a:off x="5908627" y="3858314"/>
            <a:ext cx="5184576" cy="8171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0E0E0"/>
              </a:gs>
            </a:gsLst>
            <a:lin ang="5400000" scaled="1"/>
            <a:tileRect/>
          </a:gra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9AFB87A7-1DE2-45B5-9552-50ECF52DAFEF}"/>
              </a:ext>
            </a:extLst>
          </p:cNvPr>
          <p:cNvSpPr txBox="1"/>
          <p:nvPr/>
        </p:nvSpPr>
        <p:spPr bwMode="auto">
          <a:xfrm>
            <a:off x="6752442" y="4183987"/>
            <a:ext cx="4044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数据使用本地储存</a:t>
            </a:r>
            <a:r>
              <a:rPr lang="en-US" altLang="zh-CN" sz="1400" b="1" kern="0" dirty="0">
                <a:solidFill>
                  <a:srgbClr val="1C1317"/>
                </a:solidFill>
                <a:cs typeface="+mn-ea"/>
                <a:sym typeface="+mn-lt"/>
              </a:rPr>
              <a:t>,</a:t>
            </a:r>
            <a:r>
              <a:rPr lang="zh-CN" altLang="en-US" sz="1400" b="1" kern="0" dirty="0">
                <a:solidFill>
                  <a:srgbClr val="1C1317"/>
                </a:solidFill>
                <a:cs typeface="+mn-ea"/>
                <a:sym typeface="+mn-lt"/>
              </a:rPr>
              <a:t>未作持久化处理</a:t>
            </a:r>
            <a:endParaRPr lang="en-US" altLang="zh-CN" sz="1400" b="1" kern="0" dirty="0">
              <a:solidFill>
                <a:srgbClr val="1C1317"/>
              </a:solidFill>
              <a:cs typeface="+mn-ea"/>
              <a:sym typeface="+mn-lt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80165A4E-15B2-44D0-B191-D614D088266A}"/>
              </a:ext>
            </a:extLst>
          </p:cNvPr>
          <p:cNvSpPr txBox="1"/>
          <p:nvPr/>
        </p:nvSpPr>
        <p:spPr>
          <a:xfrm>
            <a:off x="6692990" y="3898390"/>
            <a:ext cx="312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accent1"/>
                </a:solidFill>
                <a:cs typeface="+mn-ea"/>
                <a:sym typeface="+mn-lt"/>
              </a:rPr>
              <a:t>Websocket</a:t>
            </a:r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技术运用不是很熟练</a:t>
            </a:r>
          </a:p>
        </p:txBody>
      </p:sp>
      <p:sp>
        <p:nvSpPr>
          <p:cNvPr id="27" name="圆角矩形 18">
            <a:extLst>
              <a:ext uri="{FF2B5EF4-FFF2-40B4-BE49-F238E27FC236}">
                <a16:creationId xmlns:a16="http://schemas.microsoft.com/office/drawing/2014/main" id="{DF47C094-D05E-404D-8D13-A5B96B281C85}"/>
              </a:ext>
            </a:extLst>
          </p:cNvPr>
          <p:cNvSpPr/>
          <p:nvPr/>
        </p:nvSpPr>
        <p:spPr bwMode="auto">
          <a:xfrm flipH="1">
            <a:off x="5140541" y="5283234"/>
            <a:ext cx="5184576" cy="8171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0E0E0"/>
              </a:gs>
            </a:gsLst>
            <a:lin ang="5400000" scaled="1"/>
            <a:tileRect/>
          </a:gra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A4E3A283-0D4C-41EB-854D-28B32F7FFF5B}"/>
              </a:ext>
            </a:extLst>
          </p:cNvPr>
          <p:cNvSpPr txBox="1"/>
          <p:nvPr/>
        </p:nvSpPr>
        <p:spPr bwMode="auto">
          <a:xfrm>
            <a:off x="6110364" y="5655009"/>
            <a:ext cx="4044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b="1" kern="0" dirty="0">
                <a:cs typeface="+mn-ea"/>
                <a:sym typeface="+mn-lt"/>
              </a:rPr>
              <a:t>前端的知识较为薄弱</a:t>
            </a:r>
            <a:r>
              <a:rPr lang="en-US" altLang="zh-CN" sz="1400" b="1" kern="0" dirty="0">
                <a:cs typeface="+mn-ea"/>
                <a:sym typeface="+mn-lt"/>
              </a:rPr>
              <a:t>,</a:t>
            </a:r>
            <a:r>
              <a:rPr lang="zh-CN" altLang="en-US" sz="1400" b="1" kern="0" dirty="0">
                <a:cs typeface="+mn-ea"/>
                <a:sym typeface="+mn-lt"/>
              </a:rPr>
              <a:t>前期页面制作缓慢</a:t>
            </a:r>
            <a:endParaRPr lang="en-US" altLang="zh-CN" sz="1400" b="1" kern="0" dirty="0">
              <a:cs typeface="+mn-ea"/>
              <a:sym typeface="+mn-lt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D8AFADDA-9D4F-45D3-B709-F56C652C9934}"/>
              </a:ext>
            </a:extLst>
          </p:cNvPr>
          <p:cNvSpPr txBox="1"/>
          <p:nvPr/>
        </p:nvSpPr>
        <p:spPr>
          <a:xfrm>
            <a:off x="5958723" y="5322484"/>
            <a:ext cx="193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知识点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4181646-C1D9-4B0E-AD00-EA4A998F417F}"/>
              </a:ext>
            </a:extLst>
          </p:cNvPr>
          <p:cNvGrpSpPr/>
          <p:nvPr/>
        </p:nvGrpSpPr>
        <p:grpSpPr>
          <a:xfrm>
            <a:off x="4505747" y="817051"/>
            <a:ext cx="1200000" cy="1200000"/>
            <a:chOff x="4229236" y="3968984"/>
            <a:chExt cx="792000" cy="792000"/>
          </a:xfrm>
        </p:grpSpPr>
        <p:sp>
          <p:nvSpPr>
            <p:cNvPr id="33" name="MH_Other_2">
              <a:extLst>
                <a:ext uri="{FF2B5EF4-FFF2-40B4-BE49-F238E27FC236}">
                  <a16:creationId xmlns:a16="http://schemas.microsoft.com/office/drawing/2014/main" id="{23AD6C49-21DE-4981-8772-3DDFA975333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MH_Title_1">
              <a:extLst>
                <a:ext uri="{FF2B5EF4-FFF2-40B4-BE49-F238E27FC236}">
                  <a16:creationId xmlns:a16="http://schemas.microsoft.com/office/drawing/2014/main" id="{8FEA19C3-D143-44DA-A0DC-190BA8BB498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C1C7931-EDF4-4053-A4CF-B2DFC4C4639A}"/>
              </a:ext>
            </a:extLst>
          </p:cNvPr>
          <p:cNvGrpSpPr/>
          <p:nvPr/>
        </p:nvGrpSpPr>
        <p:grpSpPr>
          <a:xfrm>
            <a:off x="5161377" y="2220878"/>
            <a:ext cx="1200000" cy="1200000"/>
            <a:chOff x="4229236" y="3968984"/>
            <a:chExt cx="792000" cy="792000"/>
          </a:xfrm>
        </p:grpSpPr>
        <p:sp>
          <p:nvSpPr>
            <p:cNvPr id="38" name="MH_Other_2">
              <a:extLst>
                <a:ext uri="{FF2B5EF4-FFF2-40B4-BE49-F238E27FC236}">
                  <a16:creationId xmlns:a16="http://schemas.microsoft.com/office/drawing/2014/main" id="{9A9D8996-6824-45A8-B110-559ECD87349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MH_Title_1">
              <a:extLst>
                <a:ext uri="{FF2B5EF4-FFF2-40B4-BE49-F238E27FC236}">
                  <a16:creationId xmlns:a16="http://schemas.microsoft.com/office/drawing/2014/main" id="{24712CCD-26FF-4B4F-BEC4-87165F4A39D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F2D2F54-EB9A-4E7E-8779-B7D696AFC3F6}"/>
              </a:ext>
            </a:extLst>
          </p:cNvPr>
          <p:cNvGrpSpPr/>
          <p:nvPr/>
        </p:nvGrpSpPr>
        <p:grpSpPr>
          <a:xfrm>
            <a:off x="5161377" y="3647818"/>
            <a:ext cx="1200000" cy="1200000"/>
            <a:chOff x="4229236" y="3968984"/>
            <a:chExt cx="792000" cy="792000"/>
          </a:xfrm>
        </p:grpSpPr>
        <p:sp>
          <p:nvSpPr>
            <p:cNvPr id="43" name="MH_Other_2">
              <a:extLst>
                <a:ext uri="{FF2B5EF4-FFF2-40B4-BE49-F238E27FC236}">
                  <a16:creationId xmlns:a16="http://schemas.microsoft.com/office/drawing/2014/main" id="{279E60E5-8ABF-4501-94FC-655EE901FBE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MH_Title_1">
              <a:extLst>
                <a:ext uri="{FF2B5EF4-FFF2-40B4-BE49-F238E27FC236}">
                  <a16:creationId xmlns:a16="http://schemas.microsoft.com/office/drawing/2014/main" id="{3C4BC297-91E4-48E4-8928-878A6685BD5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98C492-6F18-4F31-835F-D2852F664B55}"/>
              </a:ext>
            </a:extLst>
          </p:cNvPr>
          <p:cNvGrpSpPr/>
          <p:nvPr/>
        </p:nvGrpSpPr>
        <p:grpSpPr>
          <a:xfrm>
            <a:off x="4505747" y="5055009"/>
            <a:ext cx="1200000" cy="1200000"/>
            <a:chOff x="3379310" y="4038363"/>
            <a:chExt cx="900000" cy="90000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D6807D4-676A-426B-A281-1EFC2BA053D4}"/>
                </a:ext>
              </a:extLst>
            </p:cNvPr>
            <p:cNvGrpSpPr/>
            <p:nvPr/>
          </p:nvGrpSpPr>
          <p:grpSpPr>
            <a:xfrm>
              <a:off x="3379310" y="4038363"/>
              <a:ext cx="900000" cy="900000"/>
              <a:chOff x="4229236" y="3968984"/>
              <a:chExt cx="792000" cy="792000"/>
            </a:xfrm>
          </p:grpSpPr>
          <p:sp>
            <p:nvSpPr>
              <p:cNvPr id="48" name="MH_Other_2">
                <a:extLst>
                  <a:ext uri="{FF2B5EF4-FFF2-40B4-BE49-F238E27FC236}">
                    <a16:creationId xmlns:a16="http://schemas.microsoft.com/office/drawing/2014/main" id="{9FCE82A9-1306-4326-A654-A56B223D52C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229236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MH_Title_1">
                <a:extLst>
                  <a:ext uri="{FF2B5EF4-FFF2-40B4-BE49-F238E27FC236}">
                    <a16:creationId xmlns:a16="http://schemas.microsoft.com/office/drawing/2014/main" id="{189C7359-5C55-408E-A014-F785A84AE56D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355236" y="4094984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7" name="KSO_Shape">
              <a:extLst>
                <a:ext uri="{FF2B5EF4-FFF2-40B4-BE49-F238E27FC236}">
                  <a16:creationId xmlns:a16="http://schemas.microsoft.com/office/drawing/2014/main" id="{F4E6620B-D90C-4943-9BE4-D5AA9EF3EA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685294" y="4337297"/>
              <a:ext cx="288033" cy="302132"/>
            </a:xfrm>
            <a:custGeom>
              <a:avLst/>
              <a:gdLst>
                <a:gd name="connsiteX0" fmla="*/ 4461768 w 5394523"/>
                <a:gd name="connsiteY0" fmla="*/ 3204655 h 5658773"/>
                <a:gd name="connsiteX1" fmla="*/ 932755 w 5394523"/>
                <a:gd name="connsiteY1" fmla="*/ 3204655 h 5658773"/>
                <a:gd name="connsiteX2" fmla="*/ 932755 w 5394523"/>
                <a:gd name="connsiteY2" fmla="*/ 3680451 h 5658773"/>
                <a:gd name="connsiteX3" fmla="*/ 935888 w 5394523"/>
                <a:gd name="connsiteY3" fmla="*/ 3730118 h 5658773"/>
                <a:gd name="connsiteX4" fmla="*/ 933854 w 5394523"/>
                <a:gd name="connsiteY4" fmla="*/ 3730118 h 5658773"/>
                <a:gd name="connsiteX5" fmla="*/ 919576 w 5394523"/>
                <a:gd name="connsiteY5" fmla="*/ 3878377 h 5658773"/>
                <a:gd name="connsiteX6" fmla="*/ 25312 w 5394523"/>
                <a:gd name="connsiteY6" fmla="*/ 4724735 h 5658773"/>
                <a:gd name="connsiteX7" fmla="*/ 0 w 5394523"/>
                <a:gd name="connsiteY7" fmla="*/ 4726073 h 5658773"/>
                <a:gd name="connsiteX8" fmla="*/ 0 w 5394523"/>
                <a:gd name="connsiteY8" fmla="*/ 4987418 h 5658773"/>
                <a:gd name="connsiteX9" fmla="*/ 1696229 w 5394523"/>
                <a:gd name="connsiteY9" fmla="*/ 4987418 h 5658773"/>
                <a:gd name="connsiteX10" fmla="*/ 1708125 w 5394523"/>
                <a:gd name="connsiteY10" fmla="*/ 5046603 h 5658773"/>
                <a:gd name="connsiteX11" fmla="*/ 2697262 w 5394523"/>
                <a:gd name="connsiteY11" fmla="*/ 5658773 h 5658773"/>
                <a:gd name="connsiteX12" fmla="*/ 3686400 w 5394523"/>
                <a:gd name="connsiteY12" fmla="*/ 5046603 h 5658773"/>
                <a:gd name="connsiteX13" fmla="*/ 3698295 w 5394523"/>
                <a:gd name="connsiteY13" fmla="*/ 4987418 h 5658773"/>
                <a:gd name="connsiteX14" fmla="*/ 5394523 w 5394523"/>
                <a:gd name="connsiteY14" fmla="*/ 4987418 h 5658773"/>
                <a:gd name="connsiteX15" fmla="*/ 5394523 w 5394523"/>
                <a:gd name="connsiteY15" fmla="*/ 4726073 h 5658773"/>
                <a:gd name="connsiteX16" fmla="*/ 5369211 w 5394523"/>
                <a:gd name="connsiteY16" fmla="*/ 4724735 h 5658773"/>
                <a:gd name="connsiteX17" fmla="*/ 4474947 w 5394523"/>
                <a:gd name="connsiteY17" fmla="*/ 3878377 h 5658773"/>
                <a:gd name="connsiteX18" fmla="*/ 4460669 w 5394523"/>
                <a:gd name="connsiteY18" fmla="*/ 3730118 h 5658773"/>
                <a:gd name="connsiteX19" fmla="*/ 4458635 w 5394523"/>
                <a:gd name="connsiteY19" fmla="*/ 3730118 h 5658773"/>
                <a:gd name="connsiteX20" fmla="*/ 4461768 w 5394523"/>
                <a:gd name="connsiteY20" fmla="*/ 3680451 h 5658773"/>
                <a:gd name="connsiteX21" fmla="*/ 4461768 w 5394523"/>
                <a:gd name="connsiteY21" fmla="*/ 2315655 h 5658773"/>
                <a:gd name="connsiteX22" fmla="*/ 932755 w 5394523"/>
                <a:gd name="connsiteY22" fmla="*/ 2315655 h 5658773"/>
                <a:gd name="connsiteX23" fmla="*/ 932755 w 5394523"/>
                <a:gd name="connsiteY23" fmla="*/ 2963355 h 5658773"/>
                <a:gd name="connsiteX24" fmla="*/ 4461768 w 5394523"/>
                <a:gd name="connsiteY24" fmla="*/ 2963355 h 5658773"/>
                <a:gd name="connsiteX25" fmla="*/ 2697262 w 5394523"/>
                <a:gd name="connsiteY25" fmla="*/ 0 h 5658773"/>
                <a:gd name="connsiteX26" fmla="*/ 2006732 w 5394523"/>
                <a:gd name="connsiteY26" fmla="*/ 562798 h 5658773"/>
                <a:gd name="connsiteX27" fmla="*/ 1994361 w 5394523"/>
                <a:gd name="connsiteY27" fmla="*/ 685515 h 5658773"/>
                <a:gd name="connsiteX28" fmla="*/ 1968717 w 5394523"/>
                <a:gd name="connsiteY28" fmla="*/ 689428 h 5658773"/>
                <a:gd name="connsiteX29" fmla="*/ 932755 w 5394523"/>
                <a:gd name="connsiteY29" fmla="*/ 1960511 h 5658773"/>
                <a:gd name="connsiteX30" fmla="*/ 932755 w 5394523"/>
                <a:gd name="connsiteY30" fmla="*/ 2074355 h 5658773"/>
                <a:gd name="connsiteX31" fmla="*/ 4461768 w 5394523"/>
                <a:gd name="connsiteY31" fmla="*/ 2074355 h 5658773"/>
                <a:gd name="connsiteX32" fmla="*/ 4461768 w 5394523"/>
                <a:gd name="connsiteY32" fmla="*/ 1960511 h 5658773"/>
                <a:gd name="connsiteX33" fmla="*/ 3425806 w 5394523"/>
                <a:gd name="connsiteY33" fmla="*/ 689428 h 5658773"/>
                <a:gd name="connsiteX34" fmla="*/ 3400163 w 5394523"/>
                <a:gd name="connsiteY34" fmla="*/ 685515 h 5658773"/>
                <a:gd name="connsiteX35" fmla="*/ 3387792 w 5394523"/>
                <a:gd name="connsiteY35" fmla="*/ 562798 h 5658773"/>
                <a:gd name="connsiteX36" fmla="*/ 2697262 w 5394523"/>
                <a:gd name="connsiteY36" fmla="*/ 0 h 565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94523" h="5658773">
                  <a:moveTo>
                    <a:pt x="4461768" y="3204655"/>
                  </a:moveTo>
                  <a:lnTo>
                    <a:pt x="932755" y="3204655"/>
                  </a:lnTo>
                  <a:lnTo>
                    <a:pt x="932755" y="3680451"/>
                  </a:lnTo>
                  <a:lnTo>
                    <a:pt x="935888" y="3730118"/>
                  </a:lnTo>
                  <a:lnTo>
                    <a:pt x="933854" y="3730118"/>
                  </a:lnTo>
                  <a:lnTo>
                    <a:pt x="919576" y="3878377"/>
                  </a:lnTo>
                  <a:cubicBezTo>
                    <a:pt x="831330" y="4329811"/>
                    <a:pt x="470714" y="4677385"/>
                    <a:pt x="25312" y="4724735"/>
                  </a:cubicBezTo>
                  <a:lnTo>
                    <a:pt x="0" y="4726073"/>
                  </a:lnTo>
                  <a:lnTo>
                    <a:pt x="0" y="4987418"/>
                  </a:lnTo>
                  <a:lnTo>
                    <a:pt x="1696229" y="4987418"/>
                  </a:lnTo>
                  <a:lnTo>
                    <a:pt x="1708125" y="5046603"/>
                  </a:lnTo>
                  <a:cubicBezTo>
                    <a:pt x="1802271" y="5395968"/>
                    <a:pt x="2209350" y="5658773"/>
                    <a:pt x="2697262" y="5658773"/>
                  </a:cubicBezTo>
                  <a:cubicBezTo>
                    <a:pt x="3185174" y="5658773"/>
                    <a:pt x="3592254" y="5395968"/>
                    <a:pt x="3686400" y="5046603"/>
                  </a:cubicBezTo>
                  <a:lnTo>
                    <a:pt x="3698295" y="4987418"/>
                  </a:lnTo>
                  <a:lnTo>
                    <a:pt x="5394523" y="4987418"/>
                  </a:lnTo>
                  <a:lnTo>
                    <a:pt x="5394523" y="4726073"/>
                  </a:lnTo>
                  <a:lnTo>
                    <a:pt x="5369211" y="4724735"/>
                  </a:lnTo>
                  <a:cubicBezTo>
                    <a:pt x="4923809" y="4677385"/>
                    <a:pt x="4563193" y="4329811"/>
                    <a:pt x="4474947" y="3878377"/>
                  </a:cubicBezTo>
                  <a:lnTo>
                    <a:pt x="4460669" y="3730118"/>
                  </a:lnTo>
                  <a:lnTo>
                    <a:pt x="4458635" y="3730118"/>
                  </a:lnTo>
                  <a:lnTo>
                    <a:pt x="4461768" y="3680451"/>
                  </a:lnTo>
                  <a:close/>
                  <a:moveTo>
                    <a:pt x="4461768" y="2315655"/>
                  </a:moveTo>
                  <a:lnTo>
                    <a:pt x="932755" y="2315655"/>
                  </a:lnTo>
                  <a:lnTo>
                    <a:pt x="932755" y="2963355"/>
                  </a:lnTo>
                  <a:lnTo>
                    <a:pt x="4461768" y="2963355"/>
                  </a:lnTo>
                  <a:close/>
                  <a:moveTo>
                    <a:pt x="2697262" y="0"/>
                  </a:moveTo>
                  <a:cubicBezTo>
                    <a:pt x="2356644" y="0"/>
                    <a:pt x="2072457" y="241610"/>
                    <a:pt x="2006732" y="562798"/>
                  </a:cubicBezTo>
                  <a:lnTo>
                    <a:pt x="1994361" y="685515"/>
                  </a:lnTo>
                  <a:lnTo>
                    <a:pt x="1968717" y="689428"/>
                  </a:lnTo>
                  <a:cubicBezTo>
                    <a:pt x="1377495" y="810410"/>
                    <a:pt x="932755" y="1333524"/>
                    <a:pt x="932755" y="1960511"/>
                  </a:cubicBezTo>
                  <a:lnTo>
                    <a:pt x="932755" y="2074355"/>
                  </a:lnTo>
                  <a:lnTo>
                    <a:pt x="4461768" y="2074355"/>
                  </a:lnTo>
                  <a:lnTo>
                    <a:pt x="4461768" y="1960511"/>
                  </a:lnTo>
                  <a:cubicBezTo>
                    <a:pt x="4461768" y="1333524"/>
                    <a:pt x="4017028" y="810410"/>
                    <a:pt x="3425806" y="689428"/>
                  </a:cubicBezTo>
                  <a:lnTo>
                    <a:pt x="3400163" y="685515"/>
                  </a:lnTo>
                  <a:lnTo>
                    <a:pt x="3387792" y="562798"/>
                  </a:lnTo>
                  <a:cubicBezTo>
                    <a:pt x="3322067" y="241610"/>
                    <a:pt x="3037880" y="0"/>
                    <a:pt x="26972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26FC97B-D803-4BAC-A953-941672B98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83" y="2477112"/>
            <a:ext cx="384540" cy="687532"/>
          </a:xfrm>
          <a:prstGeom prst="rect">
            <a:avLst/>
          </a:prstGeom>
        </p:spPr>
      </p:pic>
      <p:sp>
        <p:nvSpPr>
          <p:cNvPr id="5" name="箭头: 左 4">
            <a:extLst>
              <a:ext uri="{FF2B5EF4-FFF2-40B4-BE49-F238E27FC236}">
                <a16:creationId xmlns:a16="http://schemas.microsoft.com/office/drawing/2014/main" id="{3E0A451D-BF0A-4E85-B248-0248A40DBB4F}"/>
              </a:ext>
            </a:extLst>
          </p:cNvPr>
          <p:cNvSpPr/>
          <p:nvPr/>
        </p:nvSpPr>
        <p:spPr>
          <a:xfrm>
            <a:off x="5429192" y="3945437"/>
            <a:ext cx="576000" cy="288000"/>
          </a:xfrm>
          <a:prstGeom prst="lef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6137067-5D95-469C-9286-128D1F5A8AB4}"/>
              </a:ext>
            </a:extLst>
          </p:cNvPr>
          <p:cNvSpPr/>
          <p:nvPr/>
        </p:nvSpPr>
        <p:spPr>
          <a:xfrm>
            <a:off x="5479551" y="4275773"/>
            <a:ext cx="576000" cy="288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DE3187F-0917-4883-8111-350CEAB00714}"/>
              </a:ext>
            </a:extLst>
          </p:cNvPr>
          <p:cNvSpPr/>
          <p:nvPr/>
        </p:nvSpPr>
        <p:spPr>
          <a:xfrm>
            <a:off x="4860941" y="1202632"/>
            <a:ext cx="449909" cy="42883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4" descr="E:\优品PPT\058PPT素材\3D小人\1-150209211305\精选3D小人PPT素材(32张)\3D小人 (30).jpg">
            <a:extLst>
              <a:ext uri="{FF2B5EF4-FFF2-40B4-BE49-F238E27FC236}">
                <a16:creationId xmlns:a16="http://schemas.microsoft.com/office/drawing/2014/main" id="{CA771F95-25EF-4C46-B2F7-F7F65607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0" y="2178978"/>
            <a:ext cx="3186624" cy="303795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glow rad="101600">
              <a:srgbClr val="E4E4E4">
                <a:alpha val="60000"/>
              </a:srgbClr>
            </a:glow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coolSlant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4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0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D3C65C-678A-4DF1-BC38-DFED797E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75" y="1011726"/>
            <a:ext cx="4828450" cy="48345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2AA5C1-C46A-4D20-9A86-FE3AE01B86C0}"/>
              </a:ext>
            </a:extLst>
          </p:cNvPr>
          <p:cNvSpPr txBox="1"/>
          <p:nvPr/>
        </p:nvSpPr>
        <p:spPr>
          <a:xfrm>
            <a:off x="4993776" y="2210109"/>
            <a:ext cx="220445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7200" spc="-150" dirty="0">
                <a:solidFill>
                  <a:srgbClr val="FD002D"/>
                </a:solidFill>
                <a:latin typeface="汉仪旗黑X4-75W" panose="00020600040101010101" pitchFamily="18" charset="-122"/>
                <a:ea typeface="汉仪旗黑X4-75W" panose="00020600040101010101" pitchFamily="18" charset="-122"/>
              </a:rPr>
              <a:t>感谢您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275357-7A74-4058-AEAE-2441A9B8CD6D}"/>
              </a:ext>
            </a:extLst>
          </p:cNvPr>
          <p:cNvSpPr txBox="1"/>
          <p:nvPr/>
        </p:nvSpPr>
        <p:spPr>
          <a:xfrm>
            <a:off x="4734093" y="3539896"/>
            <a:ext cx="272382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汉仪旗黑X4-75W" panose="00020600040101010101" pitchFamily="18" charset="-122"/>
                <a:ea typeface="汉仪旗黑X4-75W" panose="00020600040101010101" pitchFamily="18" charset="-122"/>
              </a:rPr>
              <a:t>莅临观赏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2A23B4-A271-44B9-873A-71B7C68FA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58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3D246EA8-697A-4C27-A552-D88906D4DE7F}"/>
              </a:ext>
            </a:extLst>
          </p:cNvPr>
          <p:cNvSpPr/>
          <p:nvPr/>
        </p:nvSpPr>
        <p:spPr bwMode="auto">
          <a:xfrm rot="5717590">
            <a:off x="3484727" y="1925816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11E3FFA-79BC-4D9F-934B-63BBF77933ED}"/>
              </a:ext>
            </a:extLst>
          </p:cNvPr>
          <p:cNvSpPr/>
          <p:nvPr/>
        </p:nvSpPr>
        <p:spPr bwMode="auto">
          <a:xfrm rot="5944978">
            <a:off x="6442678" y="1948864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D134DE0D-307F-45C1-A280-5A92AAA98BBB}"/>
              </a:ext>
            </a:extLst>
          </p:cNvPr>
          <p:cNvSpPr/>
          <p:nvPr/>
        </p:nvSpPr>
        <p:spPr bwMode="auto">
          <a:xfrm rot="10377135">
            <a:off x="7867097" y="1955347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EB1B0FC-56C4-4100-A50E-2B75EB9D99A6}"/>
              </a:ext>
            </a:extLst>
          </p:cNvPr>
          <p:cNvSpPr/>
          <p:nvPr/>
        </p:nvSpPr>
        <p:spPr bwMode="auto">
          <a:xfrm rot="21315975">
            <a:off x="1975654" y="1925816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EA61D5-7819-46F4-8ED5-2959574D324C}"/>
              </a:ext>
            </a:extLst>
          </p:cNvPr>
          <p:cNvGrpSpPr/>
          <p:nvPr/>
        </p:nvGrpSpPr>
        <p:grpSpPr>
          <a:xfrm>
            <a:off x="2291339" y="3933461"/>
            <a:ext cx="504968" cy="503588"/>
            <a:chOff x="1514809" y="4022268"/>
            <a:chExt cx="504968" cy="503588"/>
          </a:xfrm>
        </p:grpSpPr>
        <p:sp>
          <p:nvSpPr>
            <p:cNvPr id="9" name="Oval 114">
              <a:extLst>
                <a:ext uri="{FF2B5EF4-FFF2-40B4-BE49-F238E27FC236}">
                  <a16:creationId xmlns:a16="http://schemas.microsoft.com/office/drawing/2014/main" id="{42C7DC72-AA35-429B-8BAE-8C77E3337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4488E90-3449-4D7A-A2ED-F759403C4CE2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AE88A20-4027-4420-B05F-5747DA211A67}"/>
              </a:ext>
            </a:extLst>
          </p:cNvPr>
          <p:cNvGrpSpPr/>
          <p:nvPr/>
        </p:nvGrpSpPr>
        <p:grpSpPr>
          <a:xfrm>
            <a:off x="3805269" y="2067760"/>
            <a:ext cx="504968" cy="503588"/>
            <a:chOff x="1514809" y="4022268"/>
            <a:chExt cx="504968" cy="503588"/>
          </a:xfrm>
        </p:grpSpPr>
        <p:sp>
          <p:nvSpPr>
            <p:cNvPr id="51" name="Oval 114">
              <a:extLst>
                <a:ext uri="{FF2B5EF4-FFF2-40B4-BE49-F238E27FC236}">
                  <a16:creationId xmlns:a16="http://schemas.microsoft.com/office/drawing/2014/main" id="{76E4DFDE-58BA-46D3-A155-2303BD05D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A306EBA-26D9-4DE1-AC85-08237ADE9540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Freeform 5">
            <a:extLst>
              <a:ext uri="{FF2B5EF4-FFF2-40B4-BE49-F238E27FC236}">
                <a16:creationId xmlns:a16="http://schemas.microsoft.com/office/drawing/2014/main" id="{5A5E8D59-5D1E-46CB-81E2-70091B1193D2}"/>
              </a:ext>
            </a:extLst>
          </p:cNvPr>
          <p:cNvSpPr/>
          <p:nvPr/>
        </p:nvSpPr>
        <p:spPr bwMode="auto">
          <a:xfrm rot="21216948">
            <a:off x="4985675" y="1900926"/>
            <a:ext cx="2646255" cy="2651773"/>
          </a:xfrm>
          <a:custGeom>
            <a:avLst/>
            <a:gdLst>
              <a:gd name="T0" fmla="*/ 564 w 811"/>
              <a:gd name="T1" fmla="*/ 53 h 811"/>
              <a:gd name="T2" fmla="*/ 524 w 811"/>
              <a:gd name="T3" fmla="*/ 150 h 811"/>
              <a:gd name="T4" fmla="*/ 150 w 811"/>
              <a:gd name="T5" fmla="*/ 524 h 811"/>
              <a:gd name="T6" fmla="*/ 53 w 811"/>
              <a:gd name="T7" fmla="*/ 564 h 811"/>
              <a:gd name="T8" fmla="*/ 53 w 811"/>
              <a:gd name="T9" fmla="*/ 758 h 811"/>
              <a:gd name="T10" fmla="*/ 246 w 811"/>
              <a:gd name="T11" fmla="*/ 758 h 811"/>
              <a:gd name="T12" fmla="*/ 286 w 811"/>
              <a:gd name="T13" fmla="*/ 661 h 811"/>
              <a:gd name="T14" fmla="*/ 661 w 811"/>
              <a:gd name="T15" fmla="*/ 286 h 811"/>
              <a:gd name="T16" fmla="*/ 758 w 811"/>
              <a:gd name="T17" fmla="*/ 246 h 811"/>
              <a:gd name="T18" fmla="*/ 758 w 811"/>
              <a:gd name="T19" fmla="*/ 53 h 811"/>
              <a:gd name="T20" fmla="*/ 564 w 811"/>
              <a:gd name="T21" fmla="*/ 53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1" h="811">
                <a:moveTo>
                  <a:pt x="564" y="53"/>
                </a:moveTo>
                <a:cubicBezTo>
                  <a:pt x="538" y="80"/>
                  <a:pt x="524" y="115"/>
                  <a:pt x="524" y="150"/>
                </a:cubicBezTo>
                <a:cubicBezTo>
                  <a:pt x="524" y="286"/>
                  <a:pt x="286" y="524"/>
                  <a:pt x="150" y="524"/>
                </a:cubicBezTo>
                <a:cubicBezTo>
                  <a:pt x="115" y="524"/>
                  <a:pt x="80" y="538"/>
                  <a:pt x="53" y="564"/>
                </a:cubicBezTo>
                <a:cubicBezTo>
                  <a:pt x="0" y="618"/>
                  <a:pt x="0" y="704"/>
                  <a:pt x="53" y="758"/>
                </a:cubicBezTo>
                <a:cubicBezTo>
                  <a:pt x="106" y="811"/>
                  <a:pt x="193" y="811"/>
                  <a:pt x="246" y="758"/>
                </a:cubicBezTo>
                <a:cubicBezTo>
                  <a:pt x="273" y="731"/>
                  <a:pt x="286" y="696"/>
                  <a:pt x="286" y="661"/>
                </a:cubicBezTo>
                <a:cubicBezTo>
                  <a:pt x="286" y="524"/>
                  <a:pt x="524" y="286"/>
                  <a:pt x="661" y="286"/>
                </a:cubicBezTo>
                <a:cubicBezTo>
                  <a:pt x="696" y="286"/>
                  <a:pt x="731" y="273"/>
                  <a:pt x="758" y="246"/>
                </a:cubicBezTo>
                <a:cubicBezTo>
                  <a:pt x="811" y="193"/>
                  <a:pt x="811" y="106"/>
                  <a:pt x="758" y="53"/>
                </a:cubicBezTo>
                <a:cubicBezTo>
                  <a:pt x="704" y="0"/>
                  <a:pt x="618" y="0"/>
                  <a:pt x="564" y="5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446E7F2-2435-438E-9DB5-6E049F57C762}"/>
              </a:ext>
            </a:extLst>
          </p:cNvPr>
          <p:cNvGrpSpPr/>
          <p:nvPr/>
        </p:nvGrpSpPr>
        <p:grpSpPr>
          <a:xfrm>
            <a:off x="5319744" y="3926148"/>
            <a:ext cx="504968" cy="503588"/>
            <a:chOff x="1514809" y="4022268"/>
            <a:chExt cx="504968" cy="503588"/>
          </a:xfrm>
        </p:grpSpPr>
        <p:sp>
          <p:nvSpPr>
            <p:cNvPr id="54" name="Oval 114">
              <a:extLst>
                <a:ext uri="{FF2B5EF4-FFF2-40B4-BE49-F238E27FC236}">
                  <a16:creationId xmlns:a16="http://schemas.microsoft.com/office/drawing/2014/main" id="{1FDC48D2-D89A-48BD-AFD4-938040C3B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C7BA2D7-2989-47D9-9167-6C0C78E41231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22292FA-15CD-4B9D-9799-5A2CDF4F6002}"/>
              </a:ext>
            </a:extLst>
          </p:cNvPr>
          <p:cNvGrpSpPr/>
          <p:nvPr/>
        </p:nvGrpSpPr>
        <p:grpSpPr>
          <a:xfrm>
            <a:off x="6797191" y="2073530"/>
            <a:ext cx="504968" cy="503588"/>
            <a:chOff x="1514809" y="4022268"/>
            <a:chExt cx="504968" cy="503588"/>
          </a:xfrm>
        </p:grpSpPr>
        <p:sp>
          <p:nvSpPr>
            <p:cNvPr id="57" name="Oval 114">
              <a:extLst>
                <a:ext uri="{FF2B5EF4-FFF2-40B4-BE49-F238E27FC236}">
                  <a16:creationId xmlns:a16="http://schemas.microsoft.com/office/drawing/2014/main" id="{6480E057-D999-43F5-901C-9A6AAC617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AC8A85D-A507-4699-8002-8C8FDB3E1DB1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56A1DE8-AA67-4C77-A7A0-938B7FC23DFC}"/>
              </a:ext>
            </a:extLst>
          </p:cNvPr>
          <p:cNvGrpSpPr/>
          <p:nvPr/>
        </p:nvGrpSpPr>
        <p:grpSpPr>
          <a:xfrm>
            <a:off x="8209720" y="3943277"/>
            <a:ext cx="504968" cy="503588"/>
            <a:chOff x="1514809" y="4022268"/>
            <a:chExt cx="504968" cy="503588"/>
          </a:xfrm>
        </p:grpSpPr>
        <p:sp>
          <p:nvSpPr>
            <p:cNvPr id="62" name="Oval 114">
              <a:extLst>
                <a:ext uri="{FF2B5EF4-FFF2-40B4-BE49-F238E27FC236}">
                  <a16:creationId xmlns:a16="http://schemas.microsoft.com/office/drawing/2014/main" id="{F016B016-8D06-4AD1-AF6F-B7412A59B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28321AC-6DB3-4365-84EB-2A1884A0A542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A3076DA-356A-4E13-BE9F-F5B5BCB0CC49}"/>
              </a:ext>
            </a:extLst>
          </p:cNvPr>
          <p:cNvGrpSpPr/>
          <p:nvPr/>
        </p:nvGrpSpPr>
        <p:grpSpPr>
          <a:xfrm>
            <a:off x="9696195" y="2057944"/>
            <a:ext cx="504968" cy="503588"/>
            <a:chOff x="1514809" y="4022268"/>
            <a:chExt cx="504968" cy="503588"/>
          </a:xfrm>
        </p:grpSpPr>
        <p:sp>
          <p:nvSpPr>
            <p:cNvPr id="66" name="Oval 114">
              <a:extLst>
                <a:ext uri="{FF2B5EF4-FFF2-40B4-BE49-F238E27FC236}">
                  <a16:creationId xmlns:a16="http://schemas.microsoft.com/office/drawing/2014/main" id="{E88DCBD4-BF19-47A6-9AF2-0B364B9A7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809" y="4022268"/>
              <a:ext cx="504968" cy="5035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C72AD7F-4B0A-4F68-ABAC-B0020696D28C}"/>
                </a:ext>
              </a:extLst>
            </p:cNvPr>
            <p:cNvSpPr/>
            <p:nvPr/>
          </p:nvSpPr>
          <p:spPr>
            <a:xfrm>
              <a:off x="1545420" y="4064191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06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2BD638DB-2FA5-4327-ADEF-34A96436E7ED}"/>
              </a:ext>
            </a:extLst>
          </p:cNvPr>
          <p:cNvSpPr txBox="1"/>
          <p:nvPr/>
        </p:nvSpPr>
        <p:spPr>
          <a:xfrm>
            <a:off x="880560" y="4837576"/>
            <a:ext cx="29247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项目框架的搭建</a:t>
            </a:r>
            <a:endParaRPr lang="en-US" altLang="zh-CN" sz="1400" b="1" dirty="0"/>
          </a:p>
          <a:p>
            <a:r>
              <a:rPr lang="zh-CN" altLang="en-US" sz="1400" b="1" dirty="0"/>
              <a:t>首页模块</a:t>
            </a:r>
            <a:endParaRPr lang="en-US" altLang="zh-CN" sz="1400" b="1" dirty="0"/>
          </a:p>
          <a:p>
            <a:r>
              <a:rPr lang="zh-CN" altLang="en-US" sz="1400" b="1" dirty="0"/>
              <a:t>好友聊天模块</a:t>
            </a:r>
            <a:endParaRPr lang="en-US" altLang="zh-CN" sz="1400" b="1" dirty="0"/>
          </a:p>
          <a:p>
            <a:r>
              <a:rPr lang="zh-CN" altLang="en-US" sz="1400" b="1" dirty="0"/>
              <a:t>后台帖子管理</a:t>
            </a:r>
            <a:endParaRPr lang="en-US" altLang="zh-CN" sz="1400" b="1" dirty="0"/>
          </a:p>
          <a:p>
            <a:r>
              <a:rPr lang="zh-CN" altLang="en-US" sz="1400" b="1" dirty="0"/>
              <a:t>前台好友模块</a:t>
            </a:r>
            <a:endParaRPr lang="en-US" altLang="zh-CN" sz="1400" b="1" dirty="0"/>
          </a:p>
          <a:p>
            <a:r>
              <a:rPr lang="zh-CN" altLang="en-US" sz="1400" b="1" dirty="0"/>
              <a:t>后台权限管理</a:t>
            </a:r>
            <a:endParaRPr lang="en-US" altLang="zh-CN" sz="1400" b="1" dirty="0"/>
          </a:p>
          <a:p>
            <a:r>
              <a:rPr lang="zh-CN" altLang="en-US" sz="1400" b="1" dirty="0"/>
              <a:t>后台日志管理</a:t>
            </a:r>
            <a:endParaRPr lang="en-US" altLang="zh-CN" sz="1400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5550361-EB83-421C-B04C-A5574C4B12A6}"/>
              </a:ext>
            </a:extLst>
          </p:cNvPr>
          <p:cNvSpPr txBox="1"/>
          <p:nvPr/>
        </p:nvSpPr>
        <p:spPr>
          <a:xfrm>
            <a:off x="2574434" y="850873"/>
            <a:ext cx="2775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前后台</a:t>
            </a:r>
            <a:r>
              <a:rPr lang="zh-CN" altLang="zh-CN" sz="1400" b="1" dirty="0"/>
              <a:t>用户模块</a:t>
            </a:r>
            <a:endParaRPr lang="en-US" altLang="zh-CN" sz="1400" b="1" dirty="0"/>
          </a:p>
          <a:p>
            <a:r>
              <a:rPr lang="zh-CN" altLang="en-US" sz="1400" b="1" dirty="0"/>
              <a:t>前台版块模块</a:t>
            </a:r>
            <a:endParaRPr lang="en-US" altLang="zh-CN" sz="1400" b="1" dirty="0"/>
          </a:p>
          <a:p>
            <a:r>
              <a:rPr lang="zh-CN" altLang="en-US" sz="1400" b="1" dirty="0"/>
              <a:t>前台</a:t>
            </a:r>
            <a:r>
              <a:rPr lang="zh-CN" altLang="zh-CN" sz="1400" b="1" dirty="0"/>
              <a:t>导读模块</a:t>
            </a:r>
            <a:endParaRPr lang="en-US" altLang="zh-CN" sz="1400" b="1" dirty="0"/>
          </a:p>
          <a:p>
            <a:r>
              <a:rPr lang="zh-CN" altLang="en-US" sz="1400" b="1" dirty="0"/>
              <a:t>后台用户管理</a:t>
            </a:r>
            <a:endParaRPr lang="en-US" altLang="zh-CN" sz="1400" b="1" dirty="0"/>
          </a:p>
          <a:p>
            <a:r>
              <a:rPr lang="zh-CN" altLang="en-US" sz="1400" b="1" dirty="0"/>
              <a:t>后台公告管理</a:t>
            </a:r>
            <a:endParaRPr lang="zh-CN" altLang="en-US" sz="14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E2E1150-5DA0-43F6-B9B6-3DAF90C0E88C}"/>
              </a:ext>
            </a:extLst>
          </p:cNvPr>
          <p:cNvSpPr txBox="1"/>
          <p:nvPr/>
        </p:nvSpPr>
        <p:spPr>
          <a:xfrm>
            <a:off x="4292770" y="4986802"/>
            <a:ext cx="27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Logo</a:t>
            </a:r>
            <a:r>
              <a:rPr lang="zh-CN" altLang="en-US" sz="1400" b="1" dirty="0"/>
              <a:t>设计</a:t>
            </a:r>
            <a:endParaRPr lang="en-US" altLang="zh-CN" sz="1400" b="1" dirty="0"/>
          </a:p>
          <a:p>
            <a:r>
              <a:rPr lang="zh-CN" altLang="zh-CN" sz="1400" b="1" dirty="0"/>
              <a:t>排行榜模块</a:t>
            </a:r>
            <a:r>
              <a:rPr lang="en-US" altLang="zh-CN" sz="1400" b="1" dirty="0"/>
              <a:t>:</a:t>
            </a:r>
            <a:r>
              <a:rPr lang="zh-CN" altLang="zh-CN" sz="1400" b="1" dirty="0"/>
              <a:t>用户排行</a:t>
            </a:r>
            <a:r>
              <a:rPr lang="en-US" altLang="zh-CN" sz="1400" b="1" dirty="0"/>
              <a:t>,</a:t>
            </a:r>
            <a:r>
              <a:rPr lang="zh-CN" altLang="zh-CN" sz="1400" b="1" dirty="0"/>
              <a:t>帖子排行</a:t>
            </a:r>
            <a:r>
              <a:rPr lang="en-US" altLang="zh-CN" sz="1400" b="1" dirty="0"/>
              <a:t>,</a:t>
            </a:r>
            <a:r>
              <a:rPr lang="zh-CN" altLang="zh-CN" sz="1400" b="1" dirty="0"/>
              <a:t>板块排行</a:t>
            </a:r>
            <a:endParaRPr lang="zh-CN" altLang="en-US" sz="14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B9EAA8F-1D13-4111-B49B-10FD9D55DF77}"/>
              </a:ext>
            </a:extLst>
          </p:cNvPr>
          <p:cNvSpPr txBox="1"/>
          <p:nvPr/>
        </p:nvSpPr>
        <p:spPr>
          <a:xfrm>
            <a:off x="5715623" y="857804"/>
            <a:ext cx="26681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前台搜索功能</a:t>
            </a:r>
            <a:endParaRPr lang="en-US" altLang="zh-CN" sz="1400" b="1" dirty="0"/>
          </a:p>
          <a:p>
            <a:r>
              <a:rPr lang="zh-CN" altLang="en-US" sz="1400" b="1" dirty="0"/>
              <a:t>后台首页</a:t>
            </a:r>
            <a:endParaRPr lang="en-US" altLang="zh-CN" sz="1400" b="1" dirty="0"/>
          </a:p>
          <a:p>
            <a:r>
              <a:rPr lang="zh-CN" altLang="en-US" sz="1400" b="1" dirty="0"/>
              <a:t>用户统计</a:t>
            </a:r>
            <a:endParaRPr lang="en-US" altLang="zh-CN" sz="1400" b="1" dirty="0"/>
          </a:p>
          <a:p>
            <a:r>
              <a:rPr lang="zh-CN" altLang="en-US" sz="1400" b="1" dirty="0"/>
              <a:t>帖子统计</a:t>
            </a:r>
            <a:endParaRPr lang="en-US" altLang="zh-CN" sz="1400" b="1" dirty="0"/>
          </a:p>
          <a:p>
            <a:r>
              <a:rPr lang="zh-CN" altLang="en-US" sz="1400" b="1" dirty="0"/>
              <a:t>浏览统计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995AEE-0208-406D-BBC5-FC289068DBC3}"/>
              </a:ext>
            </a:extLst>
          </p:cNvPr>
          <p:cNvSpPr txBox="1"/>
          <p:nvPr/>
        </p:nvSpPr>
        <p:spPr>
          <a:xfrm>
            <a:off x="8911669" y="1072087"/>
            <a:ext cx="285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前台收藏模块</a:t>
            </a:r>
            <a:endParaRPr lang="en-US" altLang="zh-CN" sz="1400" b="1" dirty="0"/>
          </a:p>
          <a:p>
            <a:r>
              <a:rPr lang="zh-CN" altLang="en-US" sz="1400" b="1" dirty="0"/>
              <a:t>页面的测试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7A12FD3-F6F1-46DE-AA4D-230022599D2C}"/>
              </a:ext>
            </a:extLst>
          </p:cNvPr>
          <p:cNvSpPr txBox="1"/>
          <p:nvPr/>
        </p:nvSpPr>
        <p:spPr>
          <a:xfrm>
            <a:off x="7887255" y="5027554"/>
            <a:ext cx="2855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前台动态模块</a:t>
            </a:r>
            <a:r>
              <a:rPr lang="en-US" altLang="zh-CN" sz="1400" b="1" dirty="0"/>
              <a:t>,</a:t>
            </a:r>
          </a:p>
          <a:p>
            <a:r>
              <a:rPr lang="zh-CN" altLang="en-US" sz="1400" b="1" dirty="0"/>
              <a:t>数据的收集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051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0" grpId="0" animBg="1"/>
      <p:bldP spid="64" grpId="0" animBg="1"/>
      <p:bldP spid="7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6">
            <a:extLst>
              <a:ext uri="{FF2B5EF4-FFF2-40B4-BE49-F238E27FC236}">
                <a16:creationId xmlns:a16="http://schemas.microsoft.com/office/drawing/2014/main" id="{EE22A4C5-A544-4A8C-8868-BECF5EBB3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1076182"/>
            <a:ext cx="3314699" cy="8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prstTxWarp prst="textWave2">
              <a:avLst/>
            </a:prstTxWarp>
            <a:spAutoFit/>
          </a:bodyPr>
          <a:lstStyle/>
          <a:p>
            <a:r>
              <a:rPr lang="zh-CN" altLang="en-US" sz="7200" dirty="0">
                <a:solidFill>
                  <a:srgbClr val="5858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微软雅黑" panose="020B0503020204020204" pitchFamily="34" charset="-122"/>
              </a:rPr>
              <a:t>项目背景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3BD14-9E7A-49D0-A953-2C92BCDF3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0BA3CB-FEA2-431F-917D-3B6587221D8E}"/>
              </a:ext>
            </a:extLst>
          </p:cNvPr>
          <p:cNvSpPr txBox="1"/>
          <p:nvPr/>
        </p:nvSpPr>
        <p:spPr>
          <a:xfrm>
            <a:off x="1724025" y="2362199"/>
            <a:ext cx="87439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000">
              <a:lnSpc>
                <a:spcPct val="150000"/>
              </a:lnSpc>
            </a:pPr>
            <a:r>
              <a:rPr lang="zh-CN" altLang="zh-CN" sz="2000" dirty="0"/>
              <a:t>随着互联网日益深入社会生活，</a:t>
            </a:r>
            <a:r>
              <a:rPr lang="zh-CN" altLang="en-US" sz="2000" dirty="0"/>
              <a:t>网络交流成为我们生活中必不可少的一部分</a:t>
            </a:r>
            <a:r>
              <a:rPr lang="zh-CN" altLang="zh-CN" sz="2000" dirty="0"/>
              <a:t>，用户想要就自己的生活和爱好和其他用户进行及时的交流，就有了</a:t>
            </a:r>
            <a:r>
              <a:rPr lang="en-US" altLang="zh-CN" sz="2000" dirty="0"/>
              <a:t>BBS </a:t>
            </a:r>
            <a:r>
              <a:rPr lang="zh-CN" altLang="zh-CN" sz="2000" dirty="0"/>
              <a:t>论坛，这样我们就可以在网络这个虚拟的空间中方便地实现交流。</a:t>
            </a:r>
          </a:p>
          <a:p>
            <a:pPr indent="540000">
              <a:lnSpc>
                <a:spcPct val="150000"/>
              </a:lnSpc>
            </a:pPr>
            <a:r>
              <a:rPr lang="zh-CN" altLang="zh-CN" sz="2000" dirty="0"/>
              <a:t>通过</a:t>
            </a:r>
            <a:r>
              <a:rPr lang="en-US" altLang="zh-CN" sz="2000" dirty="0"/>
              <a:t>BBS</a:t>
            </a:r>
            <a:r>
              <a:rPr lang="zh-CN" altLang="zh-CN" sz="2000" dirty="0"/>
              <a:t>系统可随时取得各种最新的信息</a:t>
            </a:r>
            <a:r>
              <a:rPr lang="en-US" altLang="zh-CN" sz="2000" dirty="0"/>
              <a:t>;</a:t>
            </a:r>
            <a:r>
              <a:rPr lang="zh-CN" altLang="zh-CN" sz="2000" dirty="0"/>
              <a:t>也可以通过</a:t>
            </a:r>
            <a:r>
              <a:rPr lang="en-US" altLang="zh-CN" sz="2000" dirty="0"/>
              <a:t>BBS</a:t>
            </a:r>
            <a:r>
              <a:rPr lang="zh-CN" altLang="zh-CN" sz="2000" dirty="0"/>
              <a:t>系统来和别人讨论学习</a:t>
            </a:r>
            <a:r>
              <a:rPr lang="en-US" altLang="zh-CN" sz="2000" dirty="0"/>
              <a:t>....</a:t>
            </a:r>
            <a:r>
              <a:rPr lang="zh-CN" altLang="zh-CN" sz="2000" dirty="0"/>
              <a:t>等等各种有趣的话题</a:t>
            </a:r>
            <a:r>
              <a:rPr lang="en-US" altLang="zh-CN" sz="2000" dirty="0"/>
              <a:t>;</a:t>
            </a:r>
            <a:r>
              <a:rPr lang="zh-CN" altLang="zh-CN" sz="2000" dirty="0"/>
              <a:t>还可以利用</a:t>
            </a:r>
            <a:r>
              <a:rPr lang="en-US" altLang="zh-CN" sz="2000" dirty="0"/>
              <a:t>BBS</a:t>
            </a:r>
            <a:r>
              <a:rPr lang="zh-CN" altLang="zh-CN" sz="2000" dirty="0"/>
              <a:t>系统来发布一些“</a:t>
            </a:r>
            <a:r>
              <a:rPr lang="zh-CN" altLang="en-US" sz="2000" dirty="0"/>
              <a:t>学院专区</a:t>
            </a:r>
            <a:r>
              <a:rPr lang="zh-CN" altLang="zh-CN" sz="2000" dirty="0"/>
              <a:t>”、 “</a:t>
            </a:r>
            <a:r>
              <a:rPr lang="zh-CN" altLang="en-US" sz="2000" dirty="0"/>
              <a:t>社团专区</a:t>
            </a:r>
            <a:r>
              <a:rPr lang="zh-CN" altLang="zh-CN" sz="2000" dirty="0"/>
              <a:t>” 、“</a:t>
            </a:r>
            <a:r>
              <a:rPr lang="zh-CN" altLang="en-US" sz="2000" dirty="0"/>
              <a:t>校园趣事</a:t>
            </a:r>
            <a:r>
              <a:rPr lang="zh-CN" altLang="zh-CN" sz="2000" dirty="0"/>
              <a:t>” 、“</a:t>
            </a:r>
            <a:r>
              <a:rPr lang="zh-CN" altLang="en-US" sz="2000" dirty="0"/>
              <a:t>学习资源共享</a:t>
            </a:r>
            <a:r>
              <a:rPr lang="zh-CN" altLang="zh-CN" sz="2000" dirty="0"/>
              <a:t>” 、“</a:t>
            </a:r>
            <a:r>
              <a:rPr lang="zh-CN" altLang="en-US" sz="2000" dirty="0"/>
              <a:t>告白墙</a:t>
            </a:r>
            <a:r>
              <a:rPr lang="zh-CN" altLang="zh-CN" sz="2000" dirty="0"/>
              <a:t>”等</a:t>
            </a:r>
            <a:r>
              <a:rPr lang="en-US" altLang="zh-CN" sz="2000" dirty="0"/>
              <a:t>;</a:t>
            </a:r>
            <a:r>
              <a:rPr lang="zh-CN" altLang="zh-CN" sz="2000" dirty="0"/>
              <a:t>更可以召集亲朋好友到聊天室内畅所欲言</a:t>
            </a:r>
            <a:r>
              <a:rPr lang="en-US" altLang="zh-CN" sz="2000" dirty="0"/>
              <a:t>.....</a:t>
            </a:r>
            <a:endParaRPr lang="zh-CN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06423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FE14891-C1FF-40D4-A4BF-74B47F08180E}"/>
              </a:ext>
            </a:extLst>
          </p:cNvPr>
          <p:cNvSpPr txBox="1"/>
          <p:nvPr/>
        </p:nvSpPr>
        <p:spPr>
          <a:xfrm>
            <a:off x="4157008" y="950161"/>
            <a:ext cx="387798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7200" dirty="0">
                <a:solidFill>
                  <a:srgbClr val="5858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工作目标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695523-0280-46BA-80F3-F74064775A8C}"/>
              </a:ext>
            </a:extLst>
          </p:cNvPr>
          <p:cNvSpPr/>
          <p:nvPr/>
        </p:nvSpPr>
        <p:spPr>
          <a:xfrm>
            <a:off x="1072475" y="2790498"/>
            <a:ext cx="10047050" cy="328863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F74A9554-88BA-4982-AA66-2C0924912F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513593"/>
              </p:ext>
            </p:extLst>
          </p:nvPr>
        </p:nvGraphicFramePr>
        <p:xfrm>
          <a:off x="2032000" y="1893920"/>
          <a:ext cx="8128000" cy="3844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E6D43E1B-47F3-4C0A-A8A5-D131ECC4F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548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1926AAD-D22C-4932-A050-29D72930F5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PA_MH_SubTitle_1">
            <a:extLst>
              <a:ext uri="{FF2B5EF4-FFF2-40B4-BE49-F238E27FC236}">
                <a16:creationId xmlns:a16="http://schemas.microsoft.com/office/drawing/2014/main" id="{D791E594-942F-4C86-A7FD-2B53E0DED54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04729" y="2365202"/>
            <a:ext cx="3878050" cy="763545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DA4A4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55" kern="0" noProof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项目工作概况</a:t>
            </a:r>
            <a:endParaRPr kumimoji="0" lang="en-US" altLang="zh-CN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3" name="PA_MH_Other_1">
            <a:extLst>
              <a:ext uri="{FF2B5EF4-FFF2-40B4-BE49-F238E27FC236}">
                <a16:creationId xmlns:a16="http://schemas.microsoft.com/office/drawing/2014/main" id="{00B34B0D-74D6-44B0-AEE1-6498BB5736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36427" y="2365202"/>
            <a:ext cx="761958" cy="763545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DA4A4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9" b="0" i="0" u="none" strike="noStrike" kern="0" cap="none" spc="0" normalizeH="0" baseline="0" noProof="0" dirty="0">
                <a:ln>
                  <a:noFill/>
                </a:ln>
                <a:solidFill>
                  <a:srgbClr val="DA4A4F"/>
                </a:solidFill>
                <a:effectLst/>
                <a:uLnTx/>
                <a:uFillTx/>
                <a:ea typeface="微软雅黑"/>
                <a:cs typeface="+mn-ea"/>
                <a:sym typeface="+mn-lt"/>
              </a:rPr>
              <a:t>1</a:t>
            </a:r>
          </a:p>
        </p:txBody>
      </p:sp>
      <p:sp>
        <p:nvSpPr>
          <p:cNvPr id="54" name="PA_MH_SubTitle_2">
            <a:extLst>
              <a:ext uri="{FF2B5EF4-FFF2-40B4-BE49-F238E27FC236}">
                <a16:creationId xmlns:a16="http://schemas.microsoft.com/office/drawing/2014/main" id="{7ECB2815-0673-47EF-89FD-96A5B17F70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04729" y="3314475"/>
            <a:ext cx="3878050" cy="763545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6B7F37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+mn-ea"/>
                <a:sym typeface="+mn-lt"/>
              </a:rPr>
              <a:t>工作</a:t>
            </a:r>
            <a:r>
              <a:rPr lang="zh-CN" altLang="en-US" sz="2655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完成情况</a:t>
            </a:r>
            <a:endParaRPr kumimoji="0" lang="en-US" altLang="zh-CN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5" name="PA_MH_Other_2">
            <a:extLst>
              <a:ext uri="{FF2B5EF4-FFF2-40B4-BE49-F238E27FC236}">
                <a16:creationId xmlns:a16="http://schemas.microsoft.com/office/drawing/2014/main" id="{0CCBAC45-C660-48CF-A7C9-65FA5165A5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36427" y="3314475"/>
            <a:ext cx="761958" cy="763545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6B7F37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9" b="0" i="0" u="none" strike="noStrike" kern="0" cap="none" spc="0" normalizeH="0" baseline="0" noProof="0" dirty="0">
                <a:ln>
                  <a:noFill/>
                </a:ln>
                <a:solidFill>
                  <a:srgbClr val="6B7F37"/>
                </a:solidFill>
                <a:effectLst/>
                <a:uLnTx/>
                <a:uFillTx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56" name="PA_MH_SubTitle_3">
            <a:extLst>
              <a:ext uri="{FF2B5EF4-FFF2-40B4-BE49-F238E27FC236}">
                <a16:creationId xmlns:a16="http://schemas.microsoft.com/office/drawing/2014/main" id="{F4329A9D-8EFA-49FB-8AF1-B431450CA8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04729" y="4263747"/>
            <a:ext cx="3878050" cy="763545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39547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55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项目成果展示</a:t>
            </a:r>
            <a:endParaRPr kumimoji="0" lang="en-US" altLang="zh-CN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7" name="PA_MH_Other_3">
            <a:extLst>
              <a:ext uri="{FF2B5EF4-FFF2-40B4-BE49-F238E27FC236}">
                <a16:creationId xmlns:a16="http://schemas.microsoft.com/office/drawing/2014/main" id="{1C173248-FF1E-46AB-A17B-57D861DA79B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636427" y="4263747"/>
            <a:ext cx="761958" cy="763545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395474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9" b="0" i="0" u="none" strike="noStrike" kern="0" cap="none" spc="0" normalizeH="0" baseline="0" noProof="0" dirty="0">
                <a:ln>
                  <a:noFill/>
                </a:ln>
                <a:solidFill>
                  <a:srgbClr val="395474"/>
                </a:solidFill>
                <a:effectLst/>
                <a:uLnTx/>
                <a:uFillTx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58" name="PA_MH_SubTitle_4">
            <a:extLst>
              <a:ext uri="{FF2B5EF4-FFF2-40B4-BE49-F238E27FC236}">
                <a16:creationId xmlns:a16="http://schemas.microsoft.com/office/drawing/2014/main" id="{80AC654A-86EA-4B02-BA90-C3937274645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04729" y="5213020"/>
            <a:ext cx="3878050" cy="763545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DA4A4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55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工作不足之处</a:t>
            </a:r>
            <a:endParaRPr kumimoji="0" lang="en-US" altLang="zh-CN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9" name="PA_MH_Other_4">
            <a:extLst>
              <a:ext uri="{FF2B5EF4-FFF2-40B4-BE49-F238E27FC236}">
                <a16:creationId xmlns:a16="http://schemas.microsoft.com/office/drawing/2014/main" id="{F8C42AF2-0641-4FC0-890C-E029A946AD2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636427" y="5213020"/>
            <a:ext cx="761958" cy="763545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DA4A4F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9" b="0" i="0" u="none" strike="noStrike" kern="0" cap="none" spc="0" normalizeH="0" baseline="0" noProof="0" dirty="0">
                <a:ln>
                  <a:noFill/>
                </a:ln>
                <a:solidFill>
                  <a:srgbClr val="DA4A4F"/>
                </a:solidFill>
                <a:effectLst/>
                <a:uLnTx/>
                <a:uFillTx/>
                <a:ea typeface="微软雅黑"/>
                <a:cs typeface="+mn-ea"/>
                <a:sym typeface="+mn-lt"/>
              </a:rPr>
              <a:t>4</a:t>
            </a:r>
          </a:p>
        </p:txBody>
      </p:sp>
      <p:sp>
        <p:nvSpPr>
          <p:cNvPr id="60" name="PA_MH_Others_1">
            <a:extLst>
              <a:ext uri="{FF2B5EF4-FFF2-40B4-BE49-F238E27FC236}">
                <a16:creationId xmlns:a16="http://schemas.microsoft.com/office/drawing/2014/main" id="{1E51BEAC-AF33-4565-9A89-DC14E32097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08494" y="3050476"/>
            <a:ext cx="2724885" cy="96289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400"/>
            <a:r>
              <a:rPr lang="zh-CN" altLang="en-US" sz="6257" b="1" dirty="0">
                <a:solidFill>
                  <a:srgbClr val="DA4A4F"/>
                </a:solidFill>
                <a:ea typeface="微软雅黑"/>
                <a:cs typeface="+mn-ea"/>
                <a:sym typeface="+mn-lt"/>
              </a:rPr>
              <a:t>目  录</a:t>
            </a:r>
          </a:p>
        </p:txBody>
      </p:sp>
      <p:sp>
        <p:nvSpPr>
          <p:cNvPr id="61" name="PA_MH_Others_2">
            <a:extLst>
              <a:ext uri="{FF2B5EF4-FFF2-40B4-BE49-F238E27FC236}">
                <a16:creationId xmlns:a16="http://schemas.microsoft.com/office/drawing/2014/main" id="{74AD0C2F-1C9A-4B67-BFF3-BDEC311EC42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436019" y="4013280"/>
            <a:ext cx="269736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altLang="zh-CN" sz="2655" b="1" dirty="0">
                <a:solidFill>
                  <a:srgbClr val="DA4A4F"/>
                </a:solidFill>
                <a:ea typeface="微软雅黑"/>
                <a:cs typeface="+mn-ea"/>
                <a:sym typeface="+mn-lt"/>
              </a:rPr>
              <a:t>CONTENTS</a:t>
            </a:r>
            <a:endParaRPr lang="zh-CN" altLang="en-US" sz="2655" b="1" dirty="0">
              <a:solidFill>
                <a:srgbClr val="DA4A4F"/>
              </a:solidFill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99420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5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625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625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75"/>
                                </p:stCondLst>
                                <p:childTnLst>
                                  <p:par>
                                    <p:cTn id="3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475"/>
                                </p:stCondLst>
                                <p:childTnLst>
                                  <p:par>
                                    <p:cTn id="37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625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625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2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5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625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625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25"/>
                                </p:stCondLst>
                                <p:childTnLst>
                                  <p:par>
                                    <p:cTn id="5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25"/>
                                </p:stCondLst>
                                <p:childTnLst>
                                  <p:par>
                                    <p:cTn id="61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625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625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5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25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25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75"/>
                                </p:stCondLst>
                                <p:childTnLst>
                                  <p:par>
                                    <p:cTn id="3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475"/>
                                </p:stCondLst>
                                <p:childTnLst>
                                  <p:par>
                                    <p:cTn id="37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25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25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2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4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45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25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25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25"/>
                                </p:stCondLst>
                                <p:childTnLst>
                                  <p:par>
                                    <p:cTn id="5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25"/>
                                </p:stCondLst>
                                <p:childTnLst>
                                  <p:par>
                                    <p:cTn id="61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25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25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B9DB9C-B48B-413D-9416-B9D2DCDFB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A_圆角矩形 1">
            <a:extLst>
              <a:ext uri="{FF2B5EF4-FFF2-40B4-BE49-F238E27FC236}">
                <a16:creationId xmlns:a16="http://schemas.microsoft.com/office/drawing/2014/main" id="{2738CC04-B6B8-4AC9-8CA3-4AC1DC03A3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31806" y="2939664"/>
            <a:ext cx="4153914" cy="919675"/>
          </a:xfrm>
          <a:prstGeom prst="roundRect">
            <a:avLst>
              <a:gd name="adj" fmla="val 50000"/>
            </a:avLst>
          </a:prstGeom>
          <a:solidFill>
            <a:srgbClr val="DA4A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949" tIns="34474" rIns="68949" bIns="3447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1" name="PA_椭圆 2">
            <a:extLst>
              <a:ext uri="{FF2B5EF4-FFF2-40B4-BE49-F238E27FC236}">
                <a16:creationId xmlns:a16="http://schemas.microsoft.com/office/drawing/2014/main" id="{2C235F6A-6368-40C8-BB5D-F0CAA7E21AD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25007" y="1727592"/>
            <a:ext cx="967512" cy="967511"/>
          </a:xfrm>
          <a:prstGeom prst="ellipse">
            <a:avLst/>
          </a:prstGeom>
          <a:solidFill>
            <a:srgbClr val="DA4A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7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ea"/>
                <a:sym typeface="+mn-lt"/>
              </a:rPr>
              <a:t>01</a:t>
            </a:r>
            <a:endParaRPr kumimoji="0" lang="zh-CN" altLang="en-US" sz="417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  <p:sp>
        <p:nvSpPr>
          <p:cNvPr id="12" name="PA_MH_Entry_1">
            <a:extLst>
              <a:ext uri="{FF2B5EF4-FFF2-40B4-BE49-F238E27FC236}">
                <a16:creationId xmlns:a16="http://schemas.microsoft.com/office/drawing/2014/main" id="{BC7D208F-2535-4ACC-AA24-259931B2C6A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2797" y="3165975"/>
            <a:ext cx="3889094" cy="46705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35" b="1" kern="0" dirty="0">
                <a:solidFill>
                  <a:srgbClr val="FFFFFF"/>
                </a:solidFill>
                <a:ea typeface="微软雅黑"/>
                <a:cs typeface="+mn-ea"/>
                <a:sym typeface="+mn-lt"/>
              </a:rPr>
              <a:t>项目工作概况</a:t>
            </a:r>
            <a:endParaRPr kumimoji="0" lang="zh-CN" altLang="en-US" sz="30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1" grpId="0" animBg="1"/>
          <p:bldP spid="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1118255" y="1189150"/>
            <a:ext cx="4222262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项目工作概况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总览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67E72C-58A1-402E-A9C7-A4EEC70D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03" y="3517651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3E78ED-7495-4E4B-90D2-834A9F8B02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04" y="3517651"/>
            <a:ext cx="720000" cy="7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817DFF-2DA7-4077-875E-96B67D76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52" y="3517651"/>
            <a:ext cx="720000" cy="72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549A16-4674-46D8-96A2-DA4B2401D6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23" y="3517651"/>
            <a:ext cx="720000" cy="72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891922-BBF1-45C9-988F-3C5F77F61C16}"/>
              </a:ext>
            </a:extLst>
          </p:cNvPr>
          <p:cNvSpPr txBox="1"/>
          <p:nvPr/>
        </p:nvSpPr>
        <p:spPr>
          <a:xfrm>
            <a:off x="1142183" y="4598080"/>
            <a:ext cx="221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开始项目需求分析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2E5FB6-444D-4C09-927F-7DCA42B5C9F5}"/>
              </a:ext>
            </a:extLst>
          </p:cNvPr>
          <p:cNvSpPr txBox="1"/>
          <p:nvPr/>
        </p:nvSpPr>
        <p:spPr>
          <a:xfrm>
            <a:off x="3422532" y="4598080"/>
            <a:ext cx="22148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项目分工确定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3A9720-49D9-47AF-882F-DF5F40FDE26C}"/>
              </a:ext>
            </a:extLst>
          </p:cNvPr>
          <p:cNvSpPr txBox="1"/>
          <p:nvPr/>
        </p:nvSpPr>
        <p:spPr>
          <a:xfrm>
            <a:off x="5435083" y="4598080"/>
            <a:ext cx="22148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代码正在填写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2FD1A4-18B6-4124-9A8F-28057E0881D0}"/>
              </a:ext>
            </a:extLst>
          </p:cNvPr>
          <p:cNvSpPr txBox="1"/>
          <p:nvPr/>
        </p:nvSpPr>
        <p:spPr>
          <a:xfrm>
            <a:off x="7581532" y="4608240"/>
            <a:ext cx="22148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项目进行收尾整合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90E5E3-91D1-4D8C-AA21-3D20E97DEBE4}"/>
              </a:ext>
            </a:extLst>
          </p:cNvPr>
          <p:cNvSpPr/>
          <p:nvPr/>
        </p:nvSpPr>
        <p:spPr>
          <a:xfrm>
            <a:off x="1155517" y="5055135"/>
            <a:ext cx="1777787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分析项目的需求，让完成后的项目，</a:t>
            </a:r>
            <a:endParaRPr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实际效果与项目的要求一致，最终形成开发计划</a:t>
            </a:r>
            <a:endParaRPr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A5AE40-30C3-4E4C-AF2D-F92216136EB5}"/>
              </a:ext>
            </a:extLst>
          </p:cNvPr>
          <p:cNvSpPr/>
          <p:nvPr/>
        </p:nvSpPr>
        <p:spPr>
          <a:xfrm>
            <a:off x="3364537" y="5055135"/>
            <a:ext cx="1682157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项目每个人都确立的自己的工作，并开始进行初步的代码填写</a:t>
            </a:r>
            <a:endParaRPr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9C79EE-6C23-4DD4-BA37-A46D3EB3BDE4}"/>
              </a:ext>
            </a:extLst>
          </p:cNvPr>
          <p:cNvSpPr/>
          <p:nvPr/>
        </p:nvSpPr>
        <p:spPr>
          <a:xfrm>
            <a:off x="5481884" y="5055135"/>
            <a:ext cx="1421860" cy="57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代码填写，并解决代码填写过程中的各种问题，逐步提升效率</a:t>
            </a:r>
            <a:endParaRPr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FA8E2DB-4147-49AE-9F94-49C98B725841}"/>
              </a:ext>
            </a:extLst>
          </p:cNvPr>
          <p:cNvSpPr txBox="1"/>
          <p:nvPr/>
        </p:nvSpPr>
        <p:spPr>
          <a:xfrm>
            <a:off x="7689705" y="5055135"/>
            <a:ext cx="1613739" cy="3182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将各个组员的代码进行整合测试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然后进行项目的上传包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D290096-16F2-40C0-AB57-8BA4603A7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4" descr="E:\优品PPT\058PPT素材\3D小人\1-150209211305\精选3D小人PPT素材(32张)\3D小人 (3).jpg">
            <a:extLst>
              <a:ext uri="{FF2B5EF4-FFF2-40B4-BE49-F238E27FC236}">
                <a16:creationId xmlns:a16="http://schemas.microsoft.com/office/drawing/2014/main" id="{1B95CB45-50FB-4B08-AC78-4C28A758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03" y="-28281"/>
            <a:ext cx="3017306" cy="3017306"/>
          </a:xfrm>
          <a:prstGeom prst="rect">
            <a:avLst/>
          </a:prstGeom>
          <a:gradFill>
            <a:gsLst>
              <a:gs pos="73000">
                <a:schemeClr val="tx1">
                  <a:alpha val="40000"/>
                  <a:lumMod val="90000"/>
                  <a:lumOff val="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effectLst>
            <a:glow>
              <a:schemeClr val="accent1">
                <a:alpha val="40000"/>
              </a:schemeClr>
            </a:glow>
            <a:softEdge rad="787400"/>
          </a:effectLst>
        </p:spPr>
      </p:pic>
    </p:spTree>
    <p:extLst>
      <p:ext uri="{BB962C8B-B14F-4D97-AF65-F5344CB8AC3E}">
        <p14:creationId xmlns:p14="http://schemas.microsoft.com/office/powerpoint/2010/main" val="30646811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6" grpId="0"/>
      <p:bldP spid="3" grpId="0"/>
      <p:bldP spid="5" grpId="0"/>
      <p:bldP spid="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E224FD4-A6BF-434B-A86A-E577D8BD1E7D}"/>
              </a:ext>
            </a:extLst>
          </p:cNvPr>
          <p:cNvSpPr txBox="1"/>
          <p:nvPr/>
        </p:nvSpPr>
        <p:spPr>
          <a:xfrm>
            <a:off x="941454" y="1189759"/>
            <a:ext cx="540957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项目工作概况</a:t>
            </a:r>
            <a:r>
              <a:rPr lang="en-US" altLang="zh-CN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28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重点工作回顾</a:t>
            </a:r>
          </a:p>
          <a:p>
            <a:pPr algn="ctr"/>
            <a:endParaRPr lang="zh-CN" altLang="en-US" sz="6000" dirty="0">
              <a:solidFill>
                <a:srgbClr val="1C1317"/>
              </a:solidFill>
              <a:latin typeface="汉仪旗黑X4-75W" panose="00020600040101010101" pitchFamily="18" charset="-122"/>
              <a:ea typeface="汉仪旗黑X4-75W" panose="00020600040101010101" pitchFamily="18" charset="-122"/>
            </a:endParaRP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30763F87-7B38-406A-A22C-B3D3103DCF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416577"/>
              </p:ext>
            </p:extLst>
          </p:nvPr>
        </p:nvGraphicFramePr>
        <p:xfrm>
          <a:off x="515856" y="1892805"/>
          <a:ext cx="7723904" cy="4534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EEB9DFE4-04EA-4DAE-86F0-3229513B8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85" y="304604"/>
            <a:ext cx="795439" cy="74128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860493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ne&quot;,&quot;Name&quot;:&quot;无&quot;,&quot;HeaderHeight&quot;:0.0,&quot;FooterHeight&quot;:0.0,&quot;SideMargin&quot;:0.0,&quot;TopMargin&quot;:0.0,&quot;BottomMargin&quot;:0.0,&quot;IntervalMargin&quot;:0.0}"/>
  <p:tag name="ISPRING_PRESENTATION_TITLE" val="www.33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  <p:tag name="PA" val="v3.0.1"/>
</p:tagLst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2608</TotalTime>
  <Words>1157</Words>
  <Application>Microsoft Office PowerPoint</Application>
  <PresentationFormat>宽屏</PresentationFormat>
  <Paragraphs>185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汉仪旗黑X4-75W</vt:lpstr>
      <vt:lpstr>隶书</vt:lpstr>
      <vt:lpstr>宋体</vt:lpstr>
      <vt:lpstr>微软雅黑</vt:lpstr>
      <vt:lpstr>Arial</vt:lpstr>
      <vt:lpstr>Calibri</vt:lpstr>
      <vt:lpstr>Century Gothic</vt:lpstr>
      <vt:lpstr>Tw Cen MT</vt:lpstr>
      <vt:lpstr>水滴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Li BaoLong</cp:lastModifiedBy>
  <cp:revision>115</cp:revision>
  <dcterms:created xsi:type="dcterms:W3CDTF">2017-07-04T01:00:05Z</dcterms:created>
  <dcterms:modified xsi:type="dcterms:W3CDTF">2021-06-06T12:49:43Z</dcterms:modified>
</cp:coreProperties>
</file>